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5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6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7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8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9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10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11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12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13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14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15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6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7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18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19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20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21.xml" ContentType="application/vnd.openxmlformats-officedocument.theme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22.xml" ContentType="application/vnd.openxmlformats-officedocument.theme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theme/theme23.xml" ContentType="application/vnd.openxmlformats-officedocument.theme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theme/theme24.xml" ContentType="application/vnd.openxmlformats-officedocument.theme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  <p:sldMasterId id="2147483670" r:id="rId3"/>
    <p:sldMasterId id="2147483676" r:id="rId4"/>
    <p:sldMasterId id="2147483681" r:id="rId5"/>
    <p:sldMasterId id="2147483693" r:id="rId6"/>
    <p:sldMasterId id="2147483705" r:id="rId7"/>
    <p:sldMasterId id="2147483710" r:id="rId8"/>
    <p:sldMasterId id="2147483715" r:id="rId9"/>
    <p:sldMasterId id="2147483727" r:id="rId10"/>
    <p:sldMasterId id="2147483753" r:id="rId11"/>
    <p:sldMasterId id="2147483758" r:id="rId12"/>
    <p:sldMasterId id="2147483770" r:id="rId13"/>
    <p:sldMasterId id="2147483775" r:id="rId14"/>
    <p:sldMasterId id="2147483787" r:id="rId15"/>
    <p:sldMasterId id="2147483792" r:id="rId16"/>
    <p:sldMasterId id="2147483804" r:id="rId17"/>
    <p:sldMasterId id="2147483809" r:id="rId18"/>
    <p:sldMasterId id="2147483819" r:id="rId19"/>
    <p:sldMasterId id="2147483831" r:id="rId20"/>
    <p:sldMasterId id="2147483853" r:id="rId21"/>
    <p:sldMasterId id="2147483870" r:id="rId22"/>
    <p:sldMasterId id="2147483875" r:id="rId23"/>
    <p:sldMasterId id="2147483887" r:id="rId24"/>
    <p:sldMasterId id="2147483937" r:id="rId25"/>
  </p:sldMasterIdLst>
  <p:notesMasterIdLst>
    <p:notesMasterId r:id="rId93"/>
  </p:notesMasterIdLst>
  <p:handoutMasterIdLst>
    <p:handoutMasterId r:id="rId94"/>
  </p:handoutMasterIdLst>
  <p:sldIdLst>
    <p:sldId id="376" r:id="rId26"/>
    <p:sldId id="298" r:id="rId27"/>
    <p:sldId id="325" r:id="rId28"/>
    <p:sldId id="335" r:id="rId29"/>
    <p:sldId id="336" r:id="rId30"/>
    <p:sldId id="377" r:id="rId31"/>
    <p:sldId id="337" r:id="rId32"/>
    <p:sldId id="338" r:id="rId33"/>
    <p:sldId id="339" r:id="rId34"/>
    <p:sldId id="340" r:id="rId35"/>
    <p:sldId id="382" r:id="rId36"/>
    <p:sldId id="342" r:id="rId37"/>
    <p:sldId id="346" r:id="rId38"/>
    <p:sldId id="348" r:id="rId39"/>
    <p:sldId id="378" r:id="rId40"/>
    <p:sldId id="380" r:id="rId41"/>
    <p:sldId id="381" r:id="rId42"/>
    <p:sldId id="351" r:id="rId43"/>
    <p:sldId id="352" r:id="rId44"/>
    <p:sldId id="353" r:id="rId45"/>
    <p:sldId id="357" r:id="rId46"/>
    <p:sldId id="373" r:id="rId47"/>
    <p:sldId id="356" r:id="rId48"/>
    <p:sldId id="358" r:id="rId49"/>
    <p:sldId id="331" r:id="rId50"/>
    <p:sldId id="359" r:id="rId51"/>
    <p:sldId id="364" r:id="rId52"/>
    <p:sldId id="365" r:id="rId53"/>
    <p:sldId id="366" r:id="rId54"/>
    <p:sldId id="367" r:id="rId55"/>
    <p:sldId id="368" r:id="rId56"/>
    <p:sldId id="299" r:id="rId57"/>
    <p:sldId id="300" r:id="rId58"/>
    <p:sldId id="301" r:id="rId59"/>
    <p:sldId id="329" r:id="rId60"/>
    <p:sldId id="302" r:id="rId61"/>
    <p:sldId id="303" r:id="rId62"/>
    <p:sldId id="304" r:id="rId63"/>
    <p:sldId id="305" r:id="rId64"/>
    <p:sldId id="306" r:id="rId65"/>
    <p:sldId id="307" r:id="rId66"/>
    <p:sldId id="308" r:id="rId67"/>
    <p:sldId id="385" r:id="rId68"/>
    <p:sldId id="386" r:id="rId69"/>
    <p:sldId id="309" r:id="rId70"/>
    <p:sldId id="310" r:id="rId71"/>
    <p:sldId id="311" r:id="rId72"/>
    <p:sldId id="312" r:id="rId73"/>
    <p:sldId id="313" r:id="rId74"/>
    <p:sldId id="314" r:id="rId75"/>
    <p:sldId id="315" r:id="rId76"/>
    <p:sldId id="316" r:id="rId77"/>
    <p:sldId id="317" r:id="rId78"/>
    <p:sldId id="318" r:id="rId79"/>
    <p:sldId id="319" r:id="rId80"/>
    <p:sldId id="320" r:id="rId81"/>
    <p:sldId id="321" r:id="rId82"/>
    <p:sldId id="322" r:id="rId83"/>
    <p:sldId id="324" r:id="rId84"/>
    <p:sldId id="330" r:id="rId85"/>
    <p:sldId id="281" r:id="rId86"/>
    <p:sldId id="383" r:id="rId87"/>
    <p:sldId id="293" r:id="rId88"/>
    <p:sldId id="294" r:id="rId89"/>
    <p:sldId id="295" r:id="rId90"/>
    <p:sldId id="296" r:id="rId91"/>
    <p:sldId id="258" r:id="rId92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42" autoAdjust="0"/>
    <p:restoredTop sz="78623" autoAdjust="0"/>
  </p:normalViewPr>
  <p:slideViewPr>
    <p:cSldViewPr snapToGrid="0">
      <p:cViewPr varScale="1">
        <p:scale>
          <a:sx n="117" d="100"/>
          <a:sy n="117" d="100"/>
        </p:scale>
        <p:origin x="1592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3548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.xml"/><Relationship Id="rId21" Type="http://schemas.openxmlformats.org/officeDocument/2006/relationships/slideMaster" Target="slideMasters/slideMaster21.xml"/><Relationship Id="rId42" Type="http://schemas.openxmlformats.org/officeDocument/2006/relationships/slide" Target="slides/slide17.xml"/><Relationship Id="rId47" Type="http://schemas.openxmlformats.org/officeDocument/2006/relationships/slide" Target="slides/slide22.xml"/><Relationship Id="rId63" Type="http://schemas.openxmlformats.org/officeDocument/2006/relationships/slide" Target="slides/slide38.xml"/><Relationship Id="rId68" Type="http://schemas.openxmlformats.org/officeDocument/2006/relationships/slide" Target="slides/slide43.xml"/><Relationship Id="rId84" Type="http://schemas.openxmlformats.org/officeDocument/2006/relationships/slide" Target="slides/slide59.xml"/><Relationship Id="rId89" Type="http://schemas.openxmlformats.org/officeDocument/2006/relationships/slide" Target="slides/slide64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7.xml"/><Relationship Id="rId37" Type="http://schemas.openxmlformats.org/officeDocument/2006/relationships/slide" Target="slides/slide12.xml"/><Relationship Id="rId53" Type="http://schemas.openxmlformats.org/officeDocument/2006/relationships/slide" Target="slides/slide28.xml"/><Relationship Id="rId58" Type="http://schemas.openxmlformats.org/officeDocument/2006/relationships/slide" Target="slides/slide33.xml"/><Relationship Id="rId74" Type="http://schemas.openxmlformats.org/officeDocument/2006/relationships/slide" Target="slides/slide49.xml"/><Relationship Id="rId79" Type="http://schemas.openxmlformats.org/officeDocument/2006/relationships/slide" Target="slides/slide5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65.xml"/><Relationship Id="rId95" Type="http://schemas.openxmlformats.org/officeDocument/2006/relationships/presProps" Target="presProps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2.xml"/><Relationship Id="rId43" Type="http://schemas.openxmlformats.org/officeDocument/2006/relationships/slide" Target="slides/slide18.xml"/><Relationship Id="rId48" Type="http://schemas.openxmlformats.org/officeDocument/2006/relationships/slide" Target="slides/slide23.xml"/><Relationship Id="rId64" Type="http://schemas.openxmlformats.org/officeDocument/2006/relationships/slide" Target="slides/slide39.xml"/><Relationship Id="rId69" Type="http://schemas.openxmlformats.org/officeDocument/2006/relationships/slide" Target="slides/slide44.xml"/><Relationship Id="rId80" Type="http://schemas.openxmlformats.org/officeDocument/2006/relationships/slide" Target="slides/slide55.xml"/><Relationship Id="rId85" Type="http://schemas.openxmlformats.org/officeDocument/2006/relationships/slide" Target="slides/slide60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8.xml"/><Relationship Id="rId38" Type="http://schemas.openxmlformats.org/officeDocument/2006/relationships/slide" Target="slides/slide13.xml"/><Relationship Id="rId46" Type="http://schemas.openxmlformats.org/officeDocument/2006/relationships/slide" Target="slides/slide21.xml"/><Relationship Id="rId59" Type="http://schemas.openxmlformats.org/officeDocument/2006/relationships/slide" Target="slides/slide34.xml"/><Relationship Id="rId67" Type="http://schemas.openxmlformats.org/officeDocument/2006/relationships/slide" Target="slides/slide42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6.xml"/><Relationship Id="rId54" Type="http://schemas.openxmlformats.org/officeDocument/2006/relationships/slide" Target="slides/slide29.xml"/><Relationship Id="rId62" Type="http://schemas.openxmlformats.org/officeDocument/2006/relationships/slide" Target="slides/slide37.xml"/><Relationship Id="rId70" Type="http://schemas.openxmlformats.org/officeDocument/2006/relationships/slide" Target="slides/slide45.xml"/><Relationship Id="rId75" Type="http://schemas.openxmlformats.org/officeDocument/2006/relationships/slide" Target="slides/slide50.xml"/><Relationship Id="rId83" Type="http://schemas.openxmlformats.org/officeDocument/2006/relationships/slide" Target="slides/slide58.xml"/><Relationship Id="rId88" Type="http://schemas.openxmlformats.org/officeDocument/2006/relationships/slide" Target="slides/slide63.xml"/><Relationship Id="rId91" Type="http://schemas.openxmlformats.org/officeDocument/2006/relationships/slide" Target="slides/slide66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3.xml"/><Relationship Id="rId36" Type="http://schemas.openxmlformats.org/officeDocument/2006/relationships/slide" Target="slides/slide11.xml"/><Relationship Id="rId49" Type="http://schemas.openxmlformats.org/officeDocument/2006/relationships/slide" Target="slides/slide24.xml"/><Relationship Id="rId57" Type="http://schemas.openxmlformats.org/officeDocument/2006/relationships/slide" Target="slides/slide32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6.xml"/><Relationship Id="rId44" Type="http://schemas.openxmlformats.org/officeDocument/2006/relationships/slide" Target="slides/slide19.xml"/><Relationship Id="rId52" Type="http://schemas.openxmlformats.org/officeDocument/2006/relationships/slide" Target="slides/slide27.xml"/><Relationship Id="rId60" Type="http://schemas.openxmlformats.org/officeDocument/2006/relationships/slide" Target="slides/slide35.xml"/><Relationship Id="rId65" Type="http://schemas.openxmlformats.org/officeDocument/2006/relationships/slide" Target="slides/slide40.xml"/><Relationship Id="rId73" Type="http://schemas.openxmlformats.org/officeDocument/2006/relationships/slide" Target="slides/slide48.xml"/><Relationship Id="rId78" Type="http://schemas.openxmlformats.org/officeDocument/2006/relationships/slide" Target="slides/slide53.xml"/><Relationship Id="rId81" Type="http://schemas.openxmlformats.org/officeDocument/2006/relationships/slide" Target="slides/slide56.xml"/><Relationship Id="rId86" Type="http://schemas.openxmlformats.org/officeDocument/2006/relationships/slide" Target="slides/slide61.xml"/><Relationship Id="rId94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4.xml"/><Relationship Id="rId34" Type="http://schemas.openxmlformats.org/officeDocument/2006/relationships/slide" Target="slides/slide9.xml"/><Relationship Id="rId50" Type="http://schemas.openxmlformats.org/officeDocument/2006/relationships/slide" Target="slides/slide25.xml"/><Relationship Id="rId55" Type="http://schemas.openxmlformats.org/officeDocument/2006/relationships/slide" Target="slides/slide30.xml"/><Relationship Id="rId76" Type="http://schemas.openxmlformats.org/officeDocument/2006/relationships/slide" Target="slides/slide51.xml"/><Relationship Id="rId97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46.xml"/><Relationship Id="rId92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4.xml"/><Relationship Id="rId24" Type="http://schemas.openxmlformats.org/officeDocument/2006/relationships/slideMaster" Target="slideMasters/slideMaster24.xml"/><Relationship Id="rId40" Type="http://schemas.openxmlformats.org/officeDocument/2006/relationships/slide" Target="slides/slide15.xml"/><Relationship Id="rId45" Type="http://schemas.openxmlformats.org/officeDocument/2006/relationships/slide" Target="slides/slide20.xml"/><Relationship Id="rId66" Type="http://schemas.openxmlformats.org/officeDocument/2006/relationships/slide" Target="slides/slide41.xml"/><Relationship Id="rId87" Type="http://schemas.openxmlformats.org/officeDocument/2006/relationships/slide" Target="slides/slide62.xml"/><Relationship Id="rId61" Type="http://schemas.openxmlformats.org/officeDocument/2006/relationships/slide" Target="slides/slide36.xml"/><Relationship Id="rId82" Type="http://schemas.openxmlformats.org/officeDocument/2006/relationships/slide" Target="slides/slide57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5.xml"/><Relationship Id="rId35" Type="http://schemas.openxmlformats.org/officeDocument/2006/relationships/slide" Target="slides/slide10.xml"/><Relationship Id="rId56" Type="http://schemas.openxmlformats.org/officeDocument/2006/relationships/slide" Target="slides/slide31.xml"/><Relationship Id="rId77" Type="http://schemas.openxmlformats.org/officeDocument/2006/relationships/slide" Target="slides/slide52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6.xml"/><Relationship Id="rId72" Type="http://schemas.openxmlformats.org/officeDocument/2006/relationships/slide" Target="slides/slide47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B2148E-981C-224F-8531-E48DC0A5AF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7A0B99-1D55-4844-9DA2-F1C95E4B8F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0A260A-364D-7441-9E45-4F80CAF7C02A}" type="datetimeFigureOut">
              <a:rPr lang="tr-TR" smtClean="0"/>
              <a:t>10.11.2021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DB3457-AE45-5F46-9936-64C73D36DE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F3D580-0A4A-DA40-8FAC-0FCEECA66C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EA1F1C-C911-8B49-8BD6-376AD91ED14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224718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mbria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mbria"/>
              </a:defRPr>
            </a:lvl1pPr>
          </a:lstStyle>
          <a:p>
            <a:fld id="{779E4FFE-B5E1-4C5A-A15E-9F35BB1D54AB}" type="datetimeFigureOut">
              <a:rPr lang="en-US" smtClean="0"/>
              <a:pPr/>
              <a:t>11/10/21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mbria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mbria"/>
              </a:defRPr>
            </a:lvl1pPr>
          </a:lstStyle>
          <a:p>
            <a:fld id="{5DD433D1-433E-43CF-899E-D39450BCF5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645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ambria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mbria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mbria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mbria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mbria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0DC84-A8E2-4F52-99EB-7C4467EDF3C9}" type="slidenum">
              <a:rPr lang="tr-TR" smtClean="0"/>
              <a:t>1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87418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tr-T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584298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461559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en-US" altLang="en-US" sz="800" dirty="0"/>
          </a:p>
        </p:txBody>
      </p:sp>
    </p:spTree>
    <p:extLst>
      <p:ext uri="{BB962C8B-B14F-4D97-AF65-F5344CB8AC3E}">
        <p14:creationId xmlns:p14="http://schemas.microsoft.com/office/powerpoint/2010/main" val="3454005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D433D1-433E-43CF-899E-D39450BCF538}" type="slidenum">
              <a:rPr lang="tr-TR" smtClean="0"/>
              <a:pPr/>
              <a:t>13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8338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71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281967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71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2819678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9923005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26951288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D433D1-433E-43CF-899E-D39450BCF538}" type="slidenum">
              <a:rPr lang="tr-TR" smtClean="0"/>
              <a:pPr/>
              <a:t>18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112559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326450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33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14599613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63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4563370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45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6404807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E9F140-467E-43ED-9B59-01F983ED8FF1}" type="slidenum">
              <a:rPr lang="tr-TR" altLang="en-US" smtClean="0">
                <a:solidFill>
                  <a:srgbClr val="000000"/>
                </a:solidFill>
              </a:rPr>
              <a:pPr/>
              <a:t>22</a:t>
            </a:fld>
            <a:endParaRPr lang="tr-TR" altLang="en-US" dirty="0">
              <a:solidFill>
                <a:srgbClr val="000000"/>
              </a:solidFill>
            </a:endParaRPr>
          </a:p>
        </p:txBody>
      </p:sp>
      <p:sp>
        <p:nvSpPr>
          <p:cNvPr id="196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28205755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24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3911870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D433D1-433E-43CF-899E-D39450BCF538}" type="slidenum">
              <a:rPr lang="tr-TR" smtClean="0"/>
              <a:pPr/>
              <a:t>24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538188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B49A4-A972-1A4E-910F-C97CA42B539C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541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75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18641134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768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tr-TR" altLang="en-US" dirty="0"/>
              <a:t>Cevap: C</a:t>
            </a:r>
          </a:p>
        </p:txBody>
      </p:sp>
    </p:spTree>
    <p:extLst>
      <p:ext uri="{BB962C8B-B14F-4D97-AF65-F5344CB8AC3E}">
        <p14:creationId xmlns:p14="http://schemas.microsoft.com/office/powerpoint/2010/main" val="33129894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788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tr-TR" altLang="en-US" dirty="0"/>
              <a:t>Cevap: A</a:t>
            </a:r>
          </a:p>
        </p:txBody>
      </p:sp>
    </p:spTree>
    <p:extLst>
      <p:ext uri="{BB962C8B-B14F-4D97-AF65-F5344CB8AC3E}">
        <p14:creationId xmlns:p14="http://schemas.microsoft.com/office/powerpoint/2010/main" val="1091293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808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tr-TR" altLang="en-US" dirty="0"/>
              <a:t>Cevap: B</a:t>
            </a:r>
          </a:p>
        </p:txBody>
      </p:sp>
    </p:spTree>
    <p:extLst>
      <p:ext uri="{BB962C8B-B14F-4D97-AF65-F5344CB8AC3E}">
        <p14:creationId xmlns:p14="http://schemas.microsoft.com/office/powerpoint/2010/main" val="3627552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9923005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829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tr-TR" altLang="en-US" dirty="0"/>
              <a:t>Cevap: D</a:t>
            </a:r>
          </a:p>
        </p:txBody>
      </p:sp>
    </p:spTree>
    <p:extLst>
      <p:ext uri="{BB962C8B-B14F-4D97-AF65-F5344CB8AC3E}">
        <p14:creationId xmlns:p14="http://schemas.microsoft.com/office/powerpoint/2010/main" val="15024772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849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tr-TR" altLang="en-US" dirty="0"/>
              <a:t>Cevap: C</a:t>
            </a:r>
          </a:p>
        </p:txBody>
      </p:sp>
    </p:spTree>
    <p:extLst>
      <p:ext uri="{BB962C8B-B14F-4D97-AF65-F5344CB8AC3E}">
        <p14:creationId xmlns:p14="http://schemas.microsoft.com/office/powerpoint/2010/main" val="21223905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39307842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10923857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25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32603557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6F4F3A-5AD4-466A-94E3-2234EA8F0B9A}" type="slidenum">
              <a:rPr lang="tr-TR" altLang="en-US" smtClean="0">
                <a:solidFill>
                  <a:srgbClr val="000000"/>
                </a:solidFill>
              </a:rPr>
              <a:pPr/>
              <a:t>35</a:t>
            </a:fld>
            <a:endParaRPr lang="tr-TR" altLang="en-US" dirty="0">
              <a:solidFill>
                <a:srgbClr val="000000"/>
              </a:solidFill>
            </a:endParaRPr>
          </a:p>
        </p:txBody>
      </p:sp>
      <p:sp>
        <p:nvSpPr>
          <p:cNvPr id="206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27002919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40197123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42289522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568696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1471926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25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34967637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fld id="{B7D30401-56FD-46EA-BD75-1C0B5D506888}" type="slidenum">
              <a:rPr lang="tr-TR" altLang="en-US" sz="1800" smtClean="0">
                <a:solidFill>
                  <a:prstClr val="black"/>
                </a:solidFill>
                <a:latin typeface="Cambria"/>
              </a:rPr>
              <a:pPr defTabSz="457200" eaLnBrk="1" fontAlgn="base" hangingPunct="1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tr-TR" altLang="en-US" sz="1800" dirty="0">
              <a:solidFill>
                <a:prstClr val="black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2115339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41317540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3097950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8788246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38593244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3010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b="1" dirty="0"/>
          </a:p>
        </p:txBody>
      </p:sp>
    </p:spTree>
    <p:extLst>
      <p:ext uri="{BB962C8B-B14F-4D97-AF65-F5344CB8AC3E}">
        <p14:creationId xmlns:p14="http://schemas.microsoft.com/office/powerpoint/2010/main" val="36560000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5058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b="1" dirty="0"/>
          </a:p>
        </p:txBody>
      </p:sp>
    </p:spTree>
    <p:extLst>
      <p:ext uri="{BB962C8B-B14F-4D97-AF65-F5344CB8AC3E}">
        <p14:creationId xmlns:p14="http://schemas.microsoft.com/office/powerpoint/2010/main" val="35424428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71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35831990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91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tr-TR" altLang="en-US" sz="800" dirty="0"/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fld id="{308B0A13-DCF3-47F7-8986-2DB19CEBA198}" type="slidenum">
              <a:rPr lang="tr-TR" altLang="en-US" sz="1800" smtClean="0">
                <a:solidFill>
                  <a:prstClr val="black"/>
                </a:solidFill>
                <a:latin typeface="Cambria"/>
              </a:rPr>
              <a:pPr defTabSz="457200" eaLnBrk="1" fontAlgn="base" hangingPunct="1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lang="tr-TR" altLang="en-US" sz="1800" dirty="0">
              <a:solidFill>
                <a:prstClr val="black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7413733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52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4091969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7230013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73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tr-TR" altLang="en-US" sz="1000" dirty="0"/>
          </a:p>
        </p:txBody>
      </p:sp>
      <p:sp>
        <p:nvSpPr>
          <p:cNvPr id="57347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fld id="{5D53BA11-AE3B-490B-BD9A-51123A06BFE9}" type="slidenum">
              <a:rPr lang="tr-TR" altLang="en-US" sz="1800" smtClean="0">
                <a:solidFill>
                  <a:prstClr val="black"/>
                </a:solidFill>
                <a:latin typeface="Cambria"/>
              </a:rPr>
              <a:pPr defTabSz="457200" eaLnBrk="1" fontAlgn="base" hangingPunct="1">
                <a:spcBef>
                  <a:spcPct val="0"/>
                </a:spcBef>
                <a:spcAft>
                  <a:spcPct val="0"/>
                </a:spcAft>
              </a:pPr>
              <a:t>50</a:t>
            </a:fld>
            <a:endParaRPr lang="tr-TR" altLang="en-US" sz="1800" dirty="0">
              <a:solidFill>
                <a:prstClr val="black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3433047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93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endParaRPr lang="tr-TR" altLang="en-US" sz="1000" dirty="0">
              <a:sym typeface="Symbol" panose="05050102010706020507" pitchFamily="18" charset="2"/>
            </a:endParaRPr>
          </a:p>
        </p:txBody>
      </p:sp>
      <p:sp>
        <p:nvSpPr>
          <p:cNvPr id="59395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fld id="{56EF0372-9131-4D0A-8DE5-2667736179D5}" type="slidenum">
              <a:rPr lang="tr-TR" altLang="en-US" sz="1800" smtClean="0">
                <a:solidFill>
                  <a:prstClr val="black"/>
                </a:solidFill>
                <a:latin typeface="Cambria"/>
              </a:rPr>
              <a:pPr defTabSz="457200" eaLnBrk="1" fontAlgn="base" hangingPunct="1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tr-TR" altLang="en-US" sz="1800" dirty="0">
              <a:solidFill>
                <a:prstClr val="black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7025793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D433D1-433E-43CF-899E-D39450BCF538}" type="slidenum">
              <a:rPr lang="tr-TR" smtClean="0"/>
              <a:pPr/>
              <a:t>52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5394783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24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28891405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45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  <p:sp>
        <p:nvSpPr>
          <p:cNvPr id="64515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fld id="{A8CFB6EB-6949-4585-9E44-E719AFE30D19}" type="slidenum">
              <a:rPr lang="tr-TR" altLang="en-US" sz="1800" smtClean="0">
                <a:solidFill>
                  <a:prstClr val="black"/>
                </a:solidFill>
                <a:latin typeface="Cambria"/>
              </a:rPr>
              <a:pPr defTabSz="457200" eaLnBrk="1" fontAlgn="base" hangingPunct="1">
                <a:spcBef>
                  <a:spcPct val="0"/>
                </a:spcBef>
                <a:spcAft>
                  <a:spcPct val="0"/>
                </a:spcAft>
              </a:pPr>
              <a:t>54</a:t>
            </a:fld>
            <a:endParaRPr lang="tr-TR" altLang="en-US" sz="1800" dirty="0">
              <a:solidFill>
                <a:prstClr val="black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77506657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65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1219735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86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endParaRPr lang="tr-TR" altLang="en-US" dirty="0"/>
          </a:p>
        </p:txBody>
      </p:sp>
      <p:sp>
        <p:nvSpPr>
          <p:cNvPr id="68611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fld id="{E6D9FC8D-6205-4F8A-8012-91CB0B9CB0F6}" type="slidenum">
              <a:rPr lang="tr-TR" altLang="en-US" sz="1800" smtClean="0">
                <a:solidFill>
                  <a:prstClr val="black"/>
                </a:solidFill>
                <a:latin typeface="Cambria"/>
              </a:rPr>
              <a:pPr defTabSz="457200" eaLnBrk="1" fontAlgn="base" hangingPunct="1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lang="tr-TR" altLang="en-US" sz="1800" dirty="0">
              <a:solidFill>
                <a:prstClr val="black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2114838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sz="900" dirty="0"/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fld id="{BD0B42DA-3D4D-4A3E-8440-89483CF4A54E}" type="slidenum">
              <a:rPr lang="tr-TR" altLang="en-US" sz="1800" smtClean="0">
                <a:solidFill>
                  <a:prstClr val="black"/>
                </a:solidFill>
                <a:latin typeface="Cambria"/>
              </a:rPr>
              <a:pPr defTabSz="457200" eaLnBrk="1" fontAlgn="base" hangingPunct="1">
                <a:spcBef>
                  <a:spcPct val="0"/>
                </a:spcBef>
                <a:spcAft>
                  <a:spcPct val="0"/>
                </a:spcAft>
              </a:pPr>
              <a:t>57</a:t>
            </a:fld>
            <a:endParaRPr lang="tr-TR" altLang="en-US" sz="1800" dirty="0">
              <a:solidFill>
                <a:prstClr val="black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64734759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727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endParaRPr lang="tr-TR" altLang="en-US" sz="1000" dirty="0"/>
          </a:p>
        </p:txBody>
      </p:sp>
      <p:sp>
        <p:nvSpPr>
          <p:cNvPr id="72707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fld id="{A7D6492F-8DF0-4317-9EDF-8B466B789B7A}" type="slidenum">
              <a:rPr lang="tr-TR" altLang="en-US" sz="1800" smtClean="0">
                <a:solidFill>
                  <a:prstClr val="black"/>
                </a:solidFill>
                <a:latin typeface="Cambria"/>
              </a:rPr>
              <a:pPr defTabSz="457200" eaLnBrk="1" fontAlgn="base" hangingPunct="1">
                <a:spcBef>
                  <a:spcPct val="0"/>
                </a:spcBef>
                <a:spcAft>
                  <a:spcPct val="0"/>
                </a:spcAft>
              </a:pPr>
              <a:t>58</a:t>
            </a:fld>
            <a:endParaRPr lang="tr-TR" altLang="en-US" sz="1800" dirty="0">
              <a:solidFill>
                <a:prstClr val="black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0487439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768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/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3843804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99230054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B0DC1F-C047-4C51-A145-E039C5D7DA0A}" type="slidenum">
              <a:rPr lang="tr-TR" altLang="en-US" smtClean="0">
                <a:solidFill>
                  <a:srgbClr val="000000"/>
                </a:solidFill>
              </a:rPr>
              <a:pPr/>
              <a:t>60</a:t>
            </a:fld>
            <a:endParaRPr lang="tr-TR" altLang="en-US" dirty="0">
              <a:solidFill>
                <a:srgbClr val="000000"/>
              </a:solidFill>
            </a:endParaRPr>
          </a:p>
        </p:txBody>
      </p:sp>
      <p:sp>
        <p:nvSpPr>
          <p:cNvPr id="257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7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415779769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788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38796292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433D1-433E-43CF-899E-D39450BCF538}" type="slidenum">
              <a:rPr lang="tr-TR" smtClean="0"/>
              <a:pPr/>
              <a:t>62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1013918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993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tr-TR" altLang="en-US" dirty="0"/>
              <a:t>Cevap: A</a:t>
            </a:r>
          </a:p>
        </p:txBody>
      </p:sp>
    </p:spTree>
    <p:extLst>
      <p:ext uri="{BB962C8B-B14F-4D97-AF65-F5344CB8AC3E}">
        <p14:creationId xmlns:p14="http://schemas.microsoft.com/office/powerpoint/2010/main" val="201413426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13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tr-TR" altLang="en-US" dirty="0"/>
              <a:t>Cevap: C</a:t>
            </a:r>
          </a:p>
        </p:txBody>
      </p:sp>
    </p:spTree>
    <p:extLst>
      <p:ext uri="{BB962C8B-B14F-4D97-AF65-F5344CB8AC3E}">
        <p14:creationId xmlns:p14="http://schemas.microsoft.com/office/powerpoint/2010/main" val="205552136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tr-TR" altLang="en-US" dirty="0"/>
              <a:t>Cevap: D</a:t>
            </a:r>
          </a:p>
        </p:txBody>
      </p:sp>
    </p:spTree>
    <p:extLst>
      <p:ext uri="{BB962C8B-B14F-4D97-AF65-F5344CB8AC3E}">
        <p14:creationId xmlns:p14="http://schemas.microsoft.com/office/powerpoint/2010/main" val="196448912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54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tr-TR" altLang="en-US" dirty="0"/>
              <a:t>Cevap: C</a:t>
            </a:r>
          </a:p>
        </p:txBody>
      </p:sp>
    </p:spTree>
    <p:extLst>
      <p:ext uri="{BB962C8B-B14F-4D97-AF65-F5344CB8AC3E}">
        <p14:creationId xmlns:p14="http://schemas.microsoft.com/office/powerpoint/2010/main" val="360750958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54227A-E1E0-41DF-805D-CD0BD5C453C7}" type="slidenum">
              <a:rPr lang="tr-TR" smtClean="0"/>
              <a:pPr/>
              <a:t>67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46851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2695128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94412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tr-T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251699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 bwMode="auto">
          <a:xfrm>
            <a:off x="431801" y="1350964"/>
            <a:ext cx="3985684" cy="41798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defTabSz="4572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20000" b="1" dirty="0">
              <a:solidFill>
                <a:srgbClr val="FF2807"/>
              </a:solidFill>
              <a:latin typeface="Cambria"/>
              <a:cs typeface="Cambria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766733" y="1350964"/>
            <a:ext cx="0" cy="4179887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971806" y="1350817"/>
            <a:ext cx="6810217" cy="4179455"/>
          </a:xfrm>
        </p:spPr>
        <p:txBody>
          <a:bodyPr>
            <a:normAutofit fontScale="90000"/>
          </a:bodyPr>
          <a:lstStyle>
            <a:lvl1pPr algn="l">
              <a:defRPr cap="all" baseline="0">
                <a:solidFill>
                  <a:srgbClr val="6699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31033" y="1350817"/>
            <a:ext cx="4156364" cy="4179455"/>
          </a:xfrm>
        </p:spPr>
        <p:txBody>
          <a:bodyPr anchor="ctr">
            <a:noAutofit/>
          </a:bodyPr>
          <a:lstStyle>
            <a:lvl1pPr marL="0" indent="0" algn="r">
              <a:buNone/>
              <a:defRPr sz="20000" b="0" i="0">
                <a:solidFill>
                  <a:srgbClr val="669900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7322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37067" y="169864"/>
            <a:ext cx="11728451" cy="6543675"/>
          </a:xfrm>
          <a:prstGeom prst="rect">
            <a:avLst/>
          </a:prstGeom>
          <a:noFill/>
          <a:ln w="57150">
            <a:solidFill>
              <a:srgbClr val="6699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mbri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51875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296455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016307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5906092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7239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878571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399150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latin typeface="Cambria"/>
              </a:defRPr>
            </a:lvl3pPr>
            <a:lvl4pPr>
              <a:defRPr sz="1800">
                <a:latin typeface="Cambria"/>
              </a:defRPr>
            </a:lvl4pPr>
            <a:lvl5pPr>
              <a:defRPr sz="1800">
                <a:latin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latin typeface="Cambria"/>
              </a:defRPr>
            </a:lvl3pPr>
            <a:lvl4pPr>
              <a:defRPr sz="1800">
                <a:latin typeface="Cambria"/>
              </a:defRPr>
            </a:lvl4pPr>
            <a:lvl5pPr>
              <a:defRPr sz="1800">
                <a:latin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900120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Cambria"/>
              </a:defRPr>
            </a:lvl3pPr>
            <a:lvl4pPr>
              <a:defRPr sz="1600">
                <a:latin typeface="Cambria"/>
              </a:defRPr>
            </a:lvl4pPr>
            <a:lvl5pPr>
              <a:defRPr sz="1600">
                <a:latin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Cambria"/>
              </a:defRPr>
            </a:lvl3pPr>
            <a:lvl4pPr>
              <a:defRPr sz="1600">
                <a:latin typeface="Cambria"/>
              </a:defRPr>
            </a:lvl4pPr>
            <a:lvl5pPr>
              <a:defRPr sz="1600">
                <a:latin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066769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82748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870547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342817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>
                <a:latin typeface="Cambria"/>
              </a:defRPr>
            </a:lvl3pPr>
            <a:lvl4pPr>
              <a:defRPr sz="2000">
                <a:latin typeface="Cambria"/>
              </a:defRPr>
            </a:lvl4pPr>
            <a:lvl5pPr>
              <a:defRPr sz="2000">
                <a:latin typeface="Cambri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972422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6993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 bwMode="auto">
          <a:xfrm>
            <a:off x="431801" y="1350964"/>
            <a:ext cx="3985684" cy="41798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defTabSz="4572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20000" b="1" dirty="0">
              <a:solidFill>
                <a:srgbClr val="FF2807"/>
              </a:solidFill>
              <a:latin typeface="Cambria"/>
              <a:cs typeface="Cambria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766733" y="1350964"/>
            <a:ext cx="0" cy="4179887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971806" y="1350817"/>
            <a:ext cx="6810217" cy="4179455"/>
          </a:xfrm>
        </p:spPr>
        <p:txBody>
          <a:bodyPr>
            <a:normAutofit fontScale="90000"/>
          </a:bodyPr>
          <a:lstStyle>
            <a:lvl1pPr algn="l">
              <a:defRPr cap="all" baseline="0">
                <a:solidFill>
                  <a:srgbClr val="6699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31033" y="1350817"/>
            <a:ext cx="4156364" cy="4179455"/>
          </a:xfrm>
        </p:spPr>
        <p:txBody>
          <a:bodyPr anchor="ctr">
            <a:noAutofit/>
          </a:bodyPr>
          <a:lstStyle>
            <a:lvl1pPr marL="0" indent="0" algn="r">
              <a:buNone/>
              <a:defRPr sz="20000" b="0" i="0">
                <a:solidFill>
                  <a:srgbClr val="669900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360220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947" y="0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616219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253522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 bwMode="auto">
          <a:xfrm>
            <a:off x="431801" y="1350964"/>
            <a:ext cx="3985684" cy="41798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defTabSz="4572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20000" b="1" dirty="0">
              <a:solidFill>
                <a:srgbClr val="FF2807"/>
              </a:solidFill>
              <a:latin typeface="Cambria"/>
              <a:cs typeface="Cambria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766733" y="1350964"/>
            <a:ext cx="0" cy="4179887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971806" y="1350817"/>
            <a:ext cx="6810217" cy="4179455"/>
          </a:xfrm>
        </p:spPr>
        <p:txBody>
          <a:bodyPr>
            <a:normAutofit fontScale="90000"/>
          </a:bodyPr>
          <a:lstStyle>
            <a:lvl1pPr algn="l">
              <a:defRPr cap="all" baseline="0">
                <a:solidFill>
                  <a:srgbClr val="6699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31033" y="1350817"/>
            <a:ext cx="4156364" cy="4179455"/>
          </a:xfrm>
        </p:spPr>
        <p:txBody>
          <a:bodyPr anchor="ctr">
            <a:noAutofit/>
          </a:bodyPr>
          <a:lstStyle>
            <a:lvl1pPr marL="0" indent="0" algn="r">
              <a:buNone/>
              <a:defRPr sz="20000" b="0" i="0">
                <a:solidFill>
                  <a:srgbClr val="669900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001036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1543050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"/>
            <a:ext cx="10972800" cy="15273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3168"/>
            <a:ext cx="10972800" cy="48962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5831771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333746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330973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 bwMode="auto">
          <a:xfrm>
            <a:off x="431801" y="1350964"/>
            <a:ext cx="3985684" cy="41798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defTabSz="4572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20000" b="1" dirty="0">
              <a:solidFill>
                <a:srgbClr val="FF2807"/>
              </a:solidFill>
              <a:latin typeface="Cambria"/>
              <a:cs typeface="Cambria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766733" y="1350964"/>
            <a:ext cx="0" cy="4179887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971806" y="1350817"/>
            <a:ext cx="6810217" cy="4179455"/>
          </a:xfrm>
        </p:spPr>
        <p:txBody>
          <a:bodyPr>
            <a:normAutofit fontScale="90000"/>
          </a:bodyPr>
          <a:lstStyle>
            <a:lvl1pPr algn="l">
              <a:defRPr cap="all" baseline="0">
                <a:solidFill>
                  <a:srgbClr val="6699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31033" y="1350817"/>
            <a:ext cx="4156364" cy="4179455"/>
          </a:xfrm>
        </p:spPr>
        <p:txBody>
          <a:bodyPr anchor="ctr">
            <a:noAutofit/>
          </a:bodyPr>
          <a:lstStyle>
            <a:lvl1pPr marL="0" indent="0" algn="r">
              <a:buNone/>
              <a:defRPr sz="20000" b="0" i="0">
                <a:solidFill>
                  <a:srgbClr val="669900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548779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1543050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"/>
            <a:ext cx="10972800" cy="15273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3168"/>
            <a:ext cx="10972800" cy="48962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7198502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826781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3822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1543050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"/>
            <a:ext cx="10972800" cy="15273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3168"/>
            <a:ext cx="10972800" cy="48962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6074433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812222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7239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225287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297633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latin typeface="Cambria"/>
              </a:defRPr>
            </a:lvl3pPr>
            <a:lvl4pPr>
              <a:defRPr sz="1800">
                <a:latin typeface="Cambria"/>
              </a:defRPr>
            </a:lvl4pPr>
            <a:lvl5pPr>
              <a:defRPr sz="1800">
                <a:latin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latin typeface="Cambria"/>
              </a:defRPr>
            </a:lvl3pPr>
            <a:lvl4pPr>
              <a:defRPr sz="1800">
                <a:latin typeface="Cambria"/>
              </a:defRPr>
            </a:lvl4pPr>
            <a:lvl5pPr>
              <a:defRPr sz="1800">
                <a:latin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628578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Cambria"/>
              </a:defRPr>
            </a:lvl3pPr>
            <a:lvl4pPr>
              <a:defRPr sz="1600">
                <a:latin typeface="Cambria"/>
              </a:defRPr>
            </a:lvl4pPr>
            <a:lvl5pPr>
              <a:defRPr sz="1600">
                <a:latin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Cambria"/>
              </a:defRPr>
            </a:lvl3pPr>
            <a:lvl4pPr>
              <a:defRPr sz="1600">
                <a:latin typeface="Cambria"/>
              </a:defRPr>
            </a:lvl4pPr>
            <a:lvl5pPr>
              <a:defRPr sz="1600">
                <a:latin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209640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82748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37102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500031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>
                <a:latin typeface="Cambria"/>
              </a:defRPr>
            </a:lvl3pPr>
            <a:lvl4pPr>
              <a:defRPr sz="2000">
                <a:latin typeface="Cambria"/>
              </a:defRPr>
            </a:lvl4pPr>
            <a:lvl5pPr>
              <a:defRPr sz="2000">
                <a:latin typeface="Cambri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354380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874039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947" y="0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3206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576809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220699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 bwMode="auto">
          <a:xfrm>
            <a:off x="431801" y="1350964"/>
            <a:ext cx="3985684" cy="41798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defTabSz="4572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20000" b="1" dirty="0">
              <a:solidFill>
                <a:srgbClr val="FF2807"/>
              </a:solidFill>
              <a:latin typeface="Cambria"/>
              <a:cs typeface="Cambria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766733" y="1350964"/>
            <a:ext cx="0" cy="4179887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971806" y="1350817"/>
            <a:ext cx="6810217" cy="4179455"/>
          </a:xfrm>
        </p:spPr>
        <p:txBody>
          <a:bodyPr>
            <a:normAutofit fontScale="90000"/>
          </a:bodyPr>
          <a:lstStyle>
            <a:lvl1pPr algn="l">
              <a:defRPr cap="all" baseline="0">
                <a:solidFill>
                  <a:srgbClr val="6699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31033" y="1350817"/>
            <a:ext cx="4156364" cy="4179455"/>
          </a:xfrm>
        </p:spPr>
        <p:txBody>
          <a:bodyPr anchor="ctr">
            <a:noAutofit/>
          </a:bodyPr>
          <a:lstStyle>
            <a:lvl1pPr marL="0" indent="0" algn="r">
              <a:buNone/>
              <a:defRPr sz="20000" b="0" i="0">
                <a:solidFill>
                  <a:srgbClr val="669900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904386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1543050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"/>
            <a:ext cx="10972800" cy="15273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3168"/>
            <a:ext cx="10972800" cy="48962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8577454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0" y="1543050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51875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0553"/>
            <a:ext cx="5384800" cy="5002721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0553"/>
            <a:ext cx="5384800" cy="5002721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0502063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5067" y="1"/>
            <a:ext cx="10972800" cy="7281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8220872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74284" y="1371600"/>
            <a:ext cx="8839200" cy="2057400"/>
          </a:xfrm>
        </p:spPr>
        <p:txBody>
          <a:bodyPr anchor="b"/>
          <a:lstStyle>
            <a:lvl1pPr>
              <a:defRPr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10000"/>
            <a:ext cx="85344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116740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116741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116742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5BEE29BA-A6BD-4E3C-AA13-540267A7DA7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673837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2FD563-358F-40EE-A292-8DA86094646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194385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43D0CE-AD84-4252-BD70-8F9499F69A6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493624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65437E-D9E4-443F-95BA-90D77CB7085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299784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6399B5-BD31-43EC-B68F-673AFD3BD0C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7782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3758081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AA3958-8060-43F4-AA11-5701CF5B05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6098631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F9D882-ED43-4F14-B24A-1C7CA400F47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404931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8E237D-EAFB-4B03-B439-6CDF4CAC5F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438675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5499B6-324F-4344-9E12-37A2F0775C1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7684535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9AEC6B-2CAD-452D-B4FA-69A46B2F72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5227273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DE855A-39AA-4764-AC71-3CD64C6D220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0439216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 bwMode="auto">
          <a:xfrm>
            <a:off x="431801" y="1350964"/>
            <a:ext cx="3985684" cy="41798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defTabSz="4572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20000" b="1" dirty="0">
              <a:solidFill>
                <a:srgbClr val="FF2807"/>
              </a:solidFill>
              <a:latin typeface="Cambria"/>
              <a:cs typeface="Cambria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766733" y="1350964"/>
            <a:ext cx="0" cy="4179887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971806" y="1350817"/>
            <a:ext cx="6810217" cy="4179455"/>
          </a:xfrm>
        </p:spPr>
        <p:txBody>
          <a:bodyPr>
            <a:normAutofit fontScale="90000"/>
          </a:bodyPr>
          <a:lstStyle>
            <a:lvl1pPr algn="l">
              <a:defRPr cap="all" baseline="0">
                <a:solidFill>
                  <a:srgbClr val="6699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31033" y="1350817"/>
            <a:ext cx="4156364" cy="4179455"/>
          </a:xfrm>
        </p:spPr>
        <p:txBody>
          <a:bodyPr anchor="ctr">
            <a:noAutofit/>
          </a:bodyPr>
          <a:lstStyle>
            <a:lvl1pPr marL="0" indent="0" algn="r">
              <a:buNone/>
              <a:defRPr sz="20000" b="0" i="0">
                <a:solidFill>
                  <a:srgbClr val="669900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1521344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1543050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"/>
            <a:ext cx="10972800" cy="15273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3168"/>
            <a:ext cx="10972800" cy="48962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13661657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0" y="1543050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51875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0553"/>
            <a:ext cx="5384800" cy="5002721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0553"/>
            <a:ext cx="5384800" cy="5002721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358584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5067" y="1"/>
            <a:ext cx="10972800" cy="7281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40087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7239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5008080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FC6667-E91D-AA4B-9ACC-834CDC0CCE32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62844" y="1159921"/>
            <a:ext cx="11288889" cy="0"/>
          </a:xfrm>
          <a:prstGeom prst="line">
            <a:avLst/>
          </a:prstGeom>
          <a:ln w="63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MICRO_ch04_snapshot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0" r="73229" b="90864"/>
          <a:stretch/>
        </p:blipFill>
        <p:spPr>
          <a:xfrm>
            <a:off x="1" y="1"/>
            <a:ext cx="2619023" cy="62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60534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9913615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5620328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6663098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latin typeface="Cambria"/>
              </a:defRPr>
            </a:lvl3pPr>
            <a:lvl4pPr>
              <a:defRPr sz="1800">
                <a:latin typeface="Cambria"/>
              </a:defRPr>
            </a:lvl4pPr>
            <a:lvl5pPr>
              <a:defRPr sz="1800">
                <a:latin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latin typeface="Cambria"/>
              </a:defRPr>
            </a:lvl3pPr>
            <a:lvl4pPr>
              <a:defRPr sz="1800">
                <a:latin typeface="Cambria"/>
              </a:defRPr>
            </a:lvl4pPr>
            <a:lvl5pPr>
              <a:defRPr sz="1800">
                <a:latin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962487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Cambria"/>
              </a:defRPr>
            </a:lvl3pPr>
            <a:lvl4pPr>
              <a:defRPr sz="1600">
                <a:latin typeface="Cambria"/>
              </a:defRPr>
            </a:lvl4pPr>
            <a:lvl5pPr>
              <a:defRPr sz="1600">
                <a:latin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Cambria"/>
              </a:defRPr>
            </a:lvl3pPr>
            <a:lvl4pPr>
              <a:defRPr sz="1600">
                <a:latin typeface="Cambria"/>
              </a:defRPr>
            </a:lvl4pPr>
            <a:lvl5pPr>
              <a:defRPr sz="1600">
                <a:latin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7056721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239320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376668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>
                <a:latin typeface="Cambria"/>
              </a:defRPr>
            </a:lvl3pPr>
            <a:lvl4pPr>
              <a:defRPr sz="2000">
                <a:latin typeface="Cambria"/>
              </a:defRPr>
            </a:lvl4pPr>
            <a:lvl5pPr>
              <a:defRPr sz="2000">
                <a:latin typeface="Cambri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6568658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4288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5500222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2757861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303416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75293403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341160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5754959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latin typeface="Cambria"/>
              </a:defRPr>
            </a:lvl3pPr>
            <a:lvl4pPr>
              <a:defRPr sz="1800">
                <a:latin typeface="Cambria"/>
              </a:defRPr>
            </a:lvl4pPr>
            <a:lvl5pPr>
              <a:defRPr sz="1800">
                <a:latin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latin typeface="Cambria"/>
              </a:defRPr>
            </a:lvl3pPr>
            <a:lvl4pPr>
              <a:defRPr sz="1800">
                <a:latin typeface="Cambria"/>
              </a:defRPr>
            </a:lvl4pPr>
            <a:lvl5pPr>
              <a:defRPr sz="1800">
                <a:latin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3524904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Cambria"/>
              </a:defRPr>
            </a:lvl3pPr>
            <a:lvl4pPr>
              <a:defRPr sz="1600">
                <a:latin typeface="Cambria"/>
              </a:defRPr>
            </a:lvl4pPr>
            <a:lvl5pPr>
              <a:defRPr sz="1600">
                <a:latin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Cambria"/>
              </a:defRPr>
            </a:lvl3pPr>
            <a:lvl4pPr>
              <a:defRPr sz="1600">
                <a:latin typeface="Cambria"/>
              </a:defRPr>
            </a:lvl4pPr>
            <a:lvl5pPr>
              <a:defRPr sz="1600">
                <a:latin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7556037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2956980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0259685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>
                <a:latin typeface="Cambria"/>
              </a:defRPr>
            </a:lvl3pPr>
            <a:lvl4pPr>
              <a:defRPr sz="2000">
                <a:latin typeface="Cambria"/>
              </a:defRPr>
            </a:lvl4pPr>
            <a:lvl5pPr>
              <a:defRPr sz="2000">
                <a:latin typeface="Cambri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73201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latin typeface="Cambria"/>
              </a:defRPr>
            </a:lvl3pPr>
            <a:lvl4pPr>
              <a:defRPr sz="1800">
                <a:latin typeface="Cambria"/>
              </a:defRPr>
            </a:lvl4pPr>
            <a:lvl5pPr>
              <a:defRPr sz="1800">
                <a:latin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latin typeface="Cambria"/>
              </a:defRPr>
            </a:lvl3pPr>
            <a:lvl4pPr>
              <a:defRPr sz="1800">
                <a:latin typeface="Cambria"/>
              </a:defRPr>
            </a:lvl4pPr>
            <a:lvl5pPr>
              <a:defRPr sz="1800">
                <a:latin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3876957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75457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587081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068051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5067" y="1"/>
            <a:ext cx="10972800" cy="7281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2112328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74284" y="1371600"/>
            <a:ext cx="8839200" cy="2057400"/>
          </a:xfrm>
        </p:spPr>
        <p:txBody>
          <a:bodyPr anchor="b"/>
          <a:lstStyle>
            <a:lvl1pPr>
              <a:defRPr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10000"/>
            <a:ext cx="85344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116740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116741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116742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BAA059C3-3E37-497B-AE42-705A3FE9316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4879588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F5F54E-6D44-4571-BE86-8C5CC68E427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3642532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8A90D2-541B-46BE-B897-56ED06A145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0384884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D976F7-7A35-4558-8F2F-66EB5BDD9A4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5810985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A5D40C-392F-4B7B-B656-BAC9A784D2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6980066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58B166-CD00-4E3E-AF2E-579112268E3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04786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Cambria"/>
              </a:defRPr>
            </a:lvl3pPr>
            <a:lvl4pPr>
              <a:defRPr sz="1600">
                <a:latin typeface="Cambria"/>
              </a:defRPr>
            </a:lvl4pPr>
            <a:lvl5pPr>
              <a:defRPr sz="1600">
                <a:latin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Cambria"/>
              </a:defRPr>
            </a:lvl3pPr>
            <a:lvl4pPr>
              <a:defRPr sz="1600">
                <a:latin typeface="Cambria"/>
              </a:defRPr>
            </a:lvl4pPr>
            <a:lvl5pPr>
              <a:defRPr sz="1600">
                <a:latin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1250911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724CEA-0746-4A71-B54D-E95F3D63780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1878101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0EC532-4457-4470-87D9-7F875292F3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882967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85CB2C-02A1-46C8-AEE5-F380576CF55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673946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4644BB-3307-44E9-86CF-CCF2A6C16D9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228507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8C220A-C1B1-4AE2-A8E8-8F12AC0C96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6177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82748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5741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1543050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"/>
            <a:ext cx="10972800" cy="15273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3168"/>
            <a:ext cx="10972800" cy="48962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9529918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44696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>
                <a:latin typeface="Cambria"/>
              </a:defRPr>
            </a:lvl3pPr>
            <a:lvl4pPr>
              <a:defRPr sz="2000">
                <a:latin typeface="Cambria"/>
              </a:defRPr>
            </a:lvl4pPr>
            <a:lvl5pPr>
              <a:defRPr sz="2000">
                <a:latin typeface="Cambri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55786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77199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947" y="0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90672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36605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047135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7239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7069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67533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latin typeface="Cambria"/>
              </a:defRPr>
            </a:lvl3pPr>
            <a:lvl4pPr>
              <a:defRPr sz="1800">
                <a:latin typeface="Cambria"/>
              </a:defRPr>
            </a:lvl4pPr>
            <a:lvl5pPr>
              <a:defRPr sz="1800">
                <a:latin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latin typeface="Cambria"/>
              </a:defRPr>
            </a:lvl3pPr>
            <a:lvl4pPr>
              <a:defRPr sz="1800">
                <a:latin typeface="Cambria"/>
              </a:defRPr>
            </a:lvl4pPr>
            <a:lvl5pPr>
              <a:defRPr sz="1800">
                <a:latin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01300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Cambria"/>
              </a:defRPr>
            </a:lvl3pPr>
            <a:lvl4pPr>
              <a:defRPr sz="1600">
                <a:latin typeface="Cambria"/>
              </a:defRPr>
            </a:lvl4pPr>
            <a:lvl5pPr>
              <a:defRPr sz="1600">
                <a:latin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Cambria"/>
              </a:defRPr>
            </a:lvl3pPr>
            <a:lvl4pPr>
              <a:defRPr sz="1600">
                <a:latin typeface="Cambria"/>
              </a:defRPr>
            </a:lvl4pPr>
            <a:lvl5pPr>
              <a:defRPr sz="1600">
                <a:latin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3405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 bwMode="auto">
          <a:xfrm>
            <a:off x="431801" y="1350964"/>
            <a:ext cx="3985684" cy="41798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defTabSz="4572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20000" b="1" dirty="0">
              <a:solidFill>
                <a:srgbClr val="FF2807"/>
              </a:solidFill>
              <a:latin typeface="Cambria"/>
              <a:cs typeface="Cambria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766733" y="1350964"/>
            <a:ext cx="0" cy="4179887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971806" y="1350817"/>
            <a:ext cx="6810217" cy="4179455"/>
          </a:xfrm>
        </p:spPr>
        <p:txBody>
          <a:bodyPr>
            <a:normAutofit fontScale="90000"/>
          </a:bodyPr>
          <a:lstStyle>
            <a:lvl1pPr algn="l">
              <a:defRPr cap="all" baseline="0">
                <a:solidFill>
                  <a:srgbClr val="6699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31033" y="1350817"/>
            <a:ext cx="4156364" cy="4179455"/>
          </a:xfrm>
        </p:spPr>
        <p:txBody>
          <a:bodyPr anchor="ctr">
            <a:noAutofit/>
          </a:bodyPr>
          <a:lstStyle>
            <a:lvl1pPr marL="0" indent="0" algn="r">
              <a:buNone/>
              <a:defRPr sz="20000" b="0" i="0">
                <a:solidFill>
                  <a:srgbClr val="669900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723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82748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88969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5859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>
                <a:latin typeface="Cambria"/>
              </a:defRPr>
            </a:lvl3pPr>
            <a:lvl4pPr>
              <a:defRPr sz="2000">
                <a:latin typeface="Cambria"/>
              </a:defRPr>
            </a:lvl4pPr>
            <a:lvl5pPr>
              <a:defRPr sz="2000">
                <a:latin typeface="Cambri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24274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41357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947" y="0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89799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29158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 bwMode="auto">
          <a:xfrm>
            <a:off x="431801" y="1350964"/>
            <a:ext cx="3985684" cy="41798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defTabSz="4572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20000" b="1" dirty="0">
              <a:solidFill>
                <a:srgbClr val="FF2807"/>
              </a:solidFill>
              <a:latin typeface="Cambria"/>
              <a:cs typeface="Cambria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766733" y="1350964"/>
            <a:ext cx="0" cy="4179887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971806" y="1350817"/>
            <a:ext cx="6810217" cy="4179455"/>
          </a:xfrm>
        </p:spPr>
        <p:txBody>
          <a:bodyPr>
            <a:normAutofit fontScale="90000"/>
          </a:bodyPr>
          <a:lstStyle>
            <a:lvl1pPr algn="l">
              <a:defRPr cap="all" baseline="0">
                <a:solidFill>
                  <a:srgbClr val="6699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31033" y="1350817"/>
            <a:ext cx="4156364" cy="4179455"/>
          </a:xfrm>
        </p:spPr>
        <p:txBody>
          <a:bodyPr anchor="ctr">
            <a:noAutofit/>
          </a:bodyPr>
          <a:lstStyle>
            <a:lvl1pPr marL="0" indent="0" algn="r">
              <a:buNone/>
              <a:defRPr sz="20000" b="0" i="0">
                <a:solidFill>
                  <a:srgbClr val="669900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45019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1543050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"/>
            <a:ext cx="10972800" cy="15273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3168"/>
            <a:ext cx="10972800" cy="48962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2273309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05147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4790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1543050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"/>
            <a:ext cx="10972800" cy="15273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3168"/>
            <a:ext cx="10972800" cy="48962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993523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 bwMode="auto">
          <a:xfrm>
            <a:off x="431801" y="1350964"/>
            <a:ext cx="3985684" cy="41798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defTabSz="4572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20000" b="1" dirty="0">
              <a:solidFill>
                <a:srgbClr val="FF2807"/>
              </a:solidFill>
              <a:latin typeface="Cambria"/>
              <a:cs typeface="Cambria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766733" y="1350964"/>
            <a:ext cx="0" cy="4179887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971806" y="1350817"/>
            <a:ext cx="6810217" cy="4179455"/>
          </a:xfrm>
        </p:spPr>
        <p:txBody>
          <a:bodyPr>
            <a:normAutofit fontScale="90000"/>
          </a:bodyPr>
          <a:lstStyle>
            <a:lvl1pPr algn="l">
              <a:defRPr cap="all" baseline="0">
                <a:solidFill>
                  <a:srgbClr val="6699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31033" y="1350817"/>
            <a:ext cx="4156364" cy="4179455"/>
          </a:xfrm>
        </p:spPr>
        <p:txBody>
          <a:bodyPr anchor="ctr">
            <a:noAutofit/>
          </a:bodyPr>
          <a:lstStyle>
            <a:lvl1pPr marL="0" indent="0" algn="r">
              <a:buNone/>
              <a:defRPr sz="20000" b="0" i="0">
                <a:solidFill>
                  <a:srgbClr val="669900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142295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1543050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"/>
            <a:ext cx="10972800" cy="15273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3168"/>
            <a:ext cx="10972800" cy="48962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739915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17745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8580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639475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7239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954021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50552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latin typeface="Cambria"/>
              </a:defRPr>
            </a:lvl3pPr>
            <a:lvl4pPr>
              <a:defRPr sz="1800">
                <a:latin typeface="Cambria"/>
              </a:defRPr>
            </a:lvl4pPr>
            <a:lvl5pPr>
              <a:defRPr sz="1800">
                <a:latin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latin typeface="Cambria"/>
              </a:defRPr>
            </a:lvl3pPr>
            <a:lvl4pPr>
              <a:defRPr sz="1800">
                <a:latin typeface="Cambria"/>
              </a:defRPr>
            </a:lvl4pPr>
            <a:lvl5pPr>
              <a:defRPr sz="1800">
                <a:latin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989494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Cambria"/>
              </a:defRPr>
            </a:lvl3pPr>
            <a:lvl4pPr>
              <a:defRPr sz="1600">
                <a:latin typeface="Cambria"/>
              </a:defRPr>
            </a:lvl4pPr>
            <a:lvl5pPr>
              <a:defRPr sz="1600">
                <a:latin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Cambria"/>
              </a:defRPr>
            </a:lvl3pPr>
            <a:lvl4pPr>
              <a:defRPr sz="1600">
                <a:latin typeface="Cambria"/>
              </a:defRPr>
            </a:lvl4pPr>
            <a:lvl5pPr>
              <a:defRPr sz="1600">
                <a:latin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818048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82748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0119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908142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76711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>
                <a:latin typeface="Cambria"/>
              </a:defRPr>
            </a:lvl3pPr>
            <a:lvl4pPr>
              <a:defRPr sz="2000">
                <a:latin typeface="Cambria"/>
              </a:defRPr>
            </a:lvl4pPr>
            <a:lvl5pPr>
              <a:defRPr sz="2000">
                <a:latin typeface="Cambri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780336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89953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947" y="0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487732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756268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8508622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787580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623139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latin typeface="Cambria"/>
              </a:defRPr>
            </a:lvl3pPr>
            <a:lvl4pPr>
              <a:defRPr sz="1800">
                <a:latin typeface="Cambria"/>
              </a:defRPr>
            </a:lvl4pPr>
            <a:lvl5pPr>
              <a:defRPr sz="1800">
                <a:latin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latin typeface="Cambria"/>
              </a:defRPr>
            </a:lvl3pPr>
            <a:lvl4pPr>
              <a:defRPr sz="1800">
                <a:latin typeface="Cambria"/>
              </a:defRPr>
            </a:lvl4pPr>
            <a:lvl5pPr>
              <a:defRPr sz="1800">
                <a:latin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238089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Cambria"/>
              </a:defRPr>
            </a:lvl3pPr>
            <a:lvl4pPr>
              <a:defRPr sz="1600">
                <a:latin typeface="Cambria"/>
              </a:defRPr>
            </a:lvl4pPr>
            <a:lvl5pPr>
              <a:defRPr sz="1600">
                <a:latin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Cambria"/>
              </a:defRPr>
            </a:lvl3pPr>
            <a:lvl4pPr>
              <a:defRPr sz="1600">
                <a:latin typeface="Cambria"/>
              </a:defRPr>
            </a:lvl4pPr>
            <a:lvl5pPr>
              <a:defRPr sz="1600">
                <a:latin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8170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 bwMode="auto">
          <a:xfrm>
            <a:off x="431801" y="1350964"/>
            <a:ext cx="3985684" cy="41798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defTabSz="4572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20000" b="1" dirty="0">
              <a:solidFill>
                <a:srgbClr val="FF2807"/>
              </a:solidFill>
              <a:latin typeface="Cambria"/>
              <a:cs typeface="Cambria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766733" y="1350964"/>
            <a:ext cx="0" cy="4179887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971806" y="1350817"/>
            <a:ext cx="6810217" cy="4179455"/>
          </a:xfrm>
        </p:spPr>
        <p:txBody>
          <a:bodyPr>
            <a:normAutofit fontScale="90000"/>
          </a:bodyPr>
          <a:lstStyle>
            <a:lvl1pPr algn="l">
              <a:defRPr cap="all" baseline="0">
                <a:solidFill>
                  <a:srgbClr val="669900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31033" y="1350817"/>
            <a:ext cx="4156364" cy="4179455"/>
          </a:xfrm>
        </p:spPr>
        <p:txBody>
          <a:bodyPr anchor="ctr">
            <a:noAutofit/>
          </a:bodyPr>
          <a:lstStyle>
            <a:lvl1pPr marL="0" indent="0" algn="r">
              <a:buNone/>
              <a:defRPr sz="20000" b="0" i="0">
                <a:solidFill>
                  <a:srgbClr val="669900"/>
                </a:solidFill>
                <a:latin typeface="Cambria" panose="02040503050406030204" pitchFamily="18" charset="0"/>
                <a:cs typeface="Cambria" panose="02040503050406030204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644132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121000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696818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>
                <a:latin typeface="Cambria"/>
              </a:defRPr>
            </a:lvl3pPr>
            <a:lvl4pPr>
              <a:defRPr sz="2000">
                <a:latin typeface="Cambria"/>
              </a:defRPr>
            </a:lvl4pPr>
            <a:lvl5pPr>
              <a:defRPr sz="2000">
                <a:latin typeface="Cambri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328237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49072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001178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619970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0" y="777875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755" y="-16933"/>
            <a:ext cx="10972800" cy="76809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011008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 bwMode="auto">
          <a:xfrm>
            <a:off x="431801" y="1350964"/>
            <a:ext cx="3985684" cy="41798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defTabSz="4572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20000" b="1" dirty="0">
              <a:solidFill>
                <a:srgbClr val="FF2807"/>
              </a:solidFill>
              <a:latin typeface="Cambria"/>
              <a:cs typeface="Cambria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766733" y="1350964"/>
            <a:ext cx="0" cy="4179887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971806" y="1350817"/>
            <a:ext cx="6810217" cy="4179455"/>
          </a:xfrm>
        </p:spPr>
        <p:txBody>
          <a:bodyPr>
            <a:normAutofit fontScale="90000"/>
          </a:bodyPr>
          <a:lstStyle>
            <a:lvl1pPr algn="l">
              <a:defRPr cap="all" baseline="0">
                <a:solidFill>
                  <a:srgbClr val="6699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31033" y="1350817"/>
            <a:ext cx="4156364" cy="4179455"/>
          </a:xfrm>
        </p:spPr>
        <p:txBody>
          <a:bodyPr anchor="ctr">
            <a:noAutofit/>
          </a:bodyPr>
          <a:lstStyle>
            <a:lvl1pPr marL="0" indent="0" algn="r">
              <a:buNone/>
              <a:defRPr sz="20000" b="0" i="0">
                <a:solidFill>
                  <a:srgbClr val="669900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58455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1543050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"/>
            <a:ext cx="10972800" cy="15273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3168"/>
            <a:ext cx="10972800" cy="48962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401231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8411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1543050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"/>
            <a:ext cx="10972800" cy="15273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3168"/>
            <a:ext cx="10972800" cy="48962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721655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50670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7140721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7239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093921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426708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latin typeface="Cambria"/>
              </a:defRPr>
            </a:lvl3pPr>
            <a:lvl4pPr>
              <a:defRPr sz="1800">
                <a:latin typeface="Cambria"/>
              </a:defRPr>
            </a:lvl4pPr>
            <a:lvl5pPr>
              <a:defRPr sz="1800">
                <a:latin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latin typeface="Cambria"/>
              </a:defRPr>
            </a:lvl3pPr>
            <a:lvl4pPr>
              <a:defRPr sz="1800">
                <a:latin typeface="Cambria"/>
              </a:defRPr>
            </a:lvl4pPr>
            <a:lvl5pPr>
              <a:defRPr sz="1800">
                <a:latin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290395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Cambria"/>
              </a:defRPr>
            </a:lvl3pPr>
            <a:lvl4pPr>
              <a:defRPr sz="1600">
                <a:latin typeface="Cambria"/>
              </a:defRPr>
            </a:lvl4pPr>
            <a:lvl5pPr>
              <a:defRPr sz="1600">
                <a:latin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Cambria"/>
              </a:defRPr>
            </a:lvl3pPr>
            <a:lvl4pPr>
              <a:defRPr sz="1600">
                <a:latin typeface="Cambria"/>
              </a:defRPr>
            </a:lvl4pPr>
            <a:lvl5pPr>
              <a:defRPr sz="1600">
                <a:latin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835001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82748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536804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703002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>
                <a:latin typeface="Cambria"/>
              </a:defRPr>
            </a:lvl3pPr>
            <a:lvl4pPr>
              <a:defRPr sz="2000">
                <a:latin typeface="Cambria"/>
              </a:defRPr>
            </a:lvl4pPr>
            <a:lvl5pPr>
              <a:defRPr sz="2000">
                <a:latin typeface="Cambri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57504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9444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0" y="777875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755" y="-16933"/>
            <a:ext cx="10972800" cy="76809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160684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947" y="0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361130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326864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 bwMode="auto">
          <a:xfrm>
            <a:off x="431801" y="1350964"/>
            <a:ext cx="3985684" cy="41798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defTabSz="4572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20000" b="1" dirty="0">
              <a:solidFill>
                <a:srgbClr val="FF2807"/>
              </a:solidFill>
              <a:latin typeface="Cambria"/>
              <a:cs typeface="Cambria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766733" y="1350964"/>
            <a:ext cx="0" cy="4179887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971806" y="1350817"/>
            <a:ext cx="6810217" cy="4179455"/>
          </a:xfrm>
        </p:spPr>
        <p:txBody>
          <a:bodyPr>
            <a:normAutofit fontScale="90000"/>
          </a:bodyPr>
          <a:lstStyle>
            <a:lvl1pPr algn="l">
              <a:defRPr cap="all" baseline="0">
                <a:solidFill>
                  <a:srgbClr val="6699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31033" y="1350817"/>
            <a:ext cx="4156364" cy="4179455"/>
          </a:xfrm>
        </p:spPr>
        <p:txBody>
          <a:bodyPr anchor="ctr">
            <a:noAutofit/>
          </a:bodyPr>
          <a:lstStyle>
            <a:lvl1pPr marL="0" indent="0" algn="r">
              <a:buNone/>
              <a:defRPr sz="20000" b="0" i="0">
                <a:solidFill>
                  <a:srgbClr val="669900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344938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1543050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"/>
            <a:ext cx="10972800" cy="15273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3168"/>
            <a:ext cx="10972800" cy="48962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4118484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263555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622626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9776456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7239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763325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688847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latin typeface="Cambria"/>
              </a:defRPr>
            </a:lvl3pPr>
            <a:lvl4pPr>
              <a:defRPr sz="1800">
                <a:latin typeface="Cambria"/>
              </a:defRPr>
            </a:lvl4pPr>
            <a:lvl5pPr>
              <a:defRPr sz="1800">
                <a:latin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latin typeface="Cambria"/>
              </a:defRPr>
            </a:lvl3pPr>
            <a:lvl4pPr>
              <a:defRPr sz="1800">
                <a:latin typeface="Cambria"/>
              </a:defRPr>
            </a:lvl4pPr>
            <a:lvl5pPr>
              <a:defRPr sz="1800">
                <a:latin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5350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Cambria"/>
              </a:defRPr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Cambria"/>
              </a:defRPr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Cambria"/>
              </a:defRPr>
            </a:lvl1pPr>
          </a:lstStyle>
          <a:p>
            <a:fld id="{075DADBF-8C14-42A8-B538-03422893AF4C}" type="slidenum">
              <a:rPr lang="en-US" altLang="en-US" smtClean="0">
                <a:solidFill>
                  <a:prstClr val="black"/>
                </a:solidFill>
              </a:rPr>
              <a:pPr/>
              <a:t>‹#›</a:t>
            </a:fld>
            <a:endParaRPr lang="en-US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37772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Cambria"/>
              </a:defRPr>
            </a:lvl3pPr>
            <a:lvl4pPr>
              <a:defRPr sz="1600">
                <a:latin typeface="Cambria"/>
              </a:defRPr>
            </a:lvl4pPr>
            <a:lvl5pPr>
              <a:defRPr sz="1600">
                <a:latin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Cambria"/>
              </a:defRPr>
            </a:lvl3pPr>
            <a:lvl4pPr>
              <a:defRPr sz="1600">
                <a:latin typeface="Cambria"/>
              </a:defRPr>
            </a:lvl4pPr>
            <a:lvl5pPr>
              <a:defRPr sz="1600">
                <a:latin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04508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82748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692170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462020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>
                <a:latin typeface="Cambria"/>
              </a:defRPr>
            </a:lvl3pPr>
            <a:lvl4pPr>
              <a:defRPr sz="2000">
                <a:latin typeface="Cambria"/>
              </a:defRPr>
            </a:lvl4pPr>
            <a:lvl5pPr>
              <a:defRPr sz="2000">
                <a:latin typeface="Cambri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884289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500288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947" y="0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76722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660292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 bwMode="auto">
          <a:xfrm>
            <a:off x="431801" y="1350964"/>
            <a:ext cx="3985684" cy="41798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defTabSz="4572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20000" b="1" dirty="0">
              <a:solidFill>
                <a:srgbClr val="FF2807"/>
              </a:solidFill>
              <a:latin typeface="Cambria"/>
              <a:cs typeface="Cambria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766733" y="1350964"/>
            <a:ext cx="0" cy="4179887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971806" y="1350817"/>
            <a:ext cx="6810217" cy="4179455"/>
          </a:xfrm>
        </p:spPr>
        <p:txBody>
          <a:bodyPr>
            <a:normAutofit fontScale="90000"/>
          </a:bodyPr>
          <a:lstStyle>
            <a:lvl1pPr algn="l">
              <a:defRPr cap="all" baseline="0">
                <a:solidFill>
                  <a:srgbClr val="6699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31033" y="1350817"/>
            <a:ext cx="4156364" cy="4179455"/>
          </a:xfrm>
        </p:spPr>
        <p:txBody>
          <a:bodyPr anchor="ctr">
            <a:noAutofit/>
          </a:bodyPr>
          <a:lstStyle>
            <a:lvl1pPr marL="0" indent="0" algn="r">
              <a:buNone/>
              <a:defRPr sz="20000" b="0" i="0">
                <a:solidFill>
                  <a:srgbClr val="669900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47297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1543050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"/>
            <a:ext cx="10972800" cy="15273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3168"/>
            <a:ext cx="10972800" cy="48962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9873173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885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5" Type="http://schemas.openxmlformats.org/officeDocument/2006/relationships/theme" Target="../theme/theme11.xml"/><Relationship Id="rId4" Type="http://schemas.openxmlformats.org/officeDocument/2006/relationships/slideLayout" Target="../slideLayouts/slideLayout7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4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85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87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5" Type="http://schemas.openxmlformats.org/officeDocument/2006/relationships/theme" Target="../theme/theme15.xml"/><Relationship Id="rId4" Type="http://schemas.openxmlformats.org/officeDocument/2006/relationships/slideLayout" Target="../slideLayouts/slideLayout100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12.xml"/><Relationship Id="rId5" Type="http://schemas.openxmlformats.org/officeDocument/2006/relationships/theme" Target="../theme/theme17.xml"/><Relationship Id="rId4" Type="http://schemas.openxmlformats.org/officeDocument/2006/relationships/slideLayout" Target="../slideLayouts/slideLayout115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5" Type="http://schemas.openxmlformats.org/officeDocument/2006/relationships/theme" Target="../theme/theme18.xml"/><Relationship Id="rId4" Type="http://schemas.openxmlformats.org/officeDocument/2006/relationships/slideLayout" Target="../slideLayouts/slideLayout119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26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32.xml"/><Relationship Id="rId1" Type="http://schemas.openxmlformats.org/officeDocument/2006/relationships/slideLayout" Target="../slideLayouts/slideLayout131.xml"/><Relationship Id="rId5" Type="http://schemas.openxmlformats.org/officeDocument/2006/relationships/theme" Target="../theme/theme20.xml"/><Relationship Id="rId4" Type="http://schemas.openxmlformats.org/officeDocument/2006/relationships/slideLayout" Target="../slideLayouts/slideLayout134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8.xml"/><Relationship Id="rId2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46.xml"/><Relationship Id="rId6" Type="http://schemas.openxmlformats.org/officeDocument/2006/relationships/theme" Target="../theme/theme22.xml"/><Relationship Id="rId5" Type="http://schemas.openxmlformats.org/officeDocument/2006/relationships/slideLayout" Target="../slideLayouts/slideLayout150.xml"/><Relationship Id="rId4" Type="http://schemas.openxmlformats.org/officeDocument/2006/relationships/slideLayout" Target="../slideLayouts/slideLayout149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53.xml"/><Relationship Id="rId7" Type="http://schemas.openxmlformats.org/officeDocument/2006/relationships/slideLayout" Target="../slideLayouts/slideLayout157.xml"/><Relationship Id="rId12" Type="http://schemas.openxmlformats.org/officeDocument/2006/relationships/theme" Target="../theme/theme23.xml"/><Relationship Id="rId2" Type="http://schemas.openxmlformats.org/officeDocument/2006/relationships/slideLayout" Target="../slideLayouts/slideLayout152.xml"/><Relationship Id="rId1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6.xml"/><Relationship Id="rId11" Type="http://schemas.openxmlformats.org/officeDocument/2006/relationships/slideLayout" Target="../slideLayouts/slideLayout161.xml"/><Relationship Id="rId5" Type="http://schemas.openxmlformats.org/officeDocument/2006/relationships/slideLayout" Target="../slideLayouts/slideLayout155.xml"/><Relationship Id="rId10" Type="http://schemas.openxmlformats.org/officeDocument/2006/relationships/slideLayout" Target="../slideLayouts/slideLayout160.xml"/><Relationship Id="rId4" Type="http://schemas.openxmlformats.org/officeDocument/2006/relationships/slideLayout" Target="../slideLayouts/slideLayout154.xml"/><Relationship Id="rId9" Type="http://schemas.openxmlformats.org/officeDocument/2006/relationships/slideLayout" Target="../slideLayouts/slideLayout159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9.xml"/><Relationship Id="rId13" Type="http://schemas.openxmlformats.org/officeDocument/2006/relationships/theme" Target="../theme/theme24.xml"/><Relationship Id="rId3" Type="http://schemas.openxmlformats.org/officeDocument/2006/relationships/slideLayout" Target="../slideLayouts/slideLayout164.xml"/><Relationship Id="rId7" Type="http://schemas.openxmlformats.org/officeDocument/2006/relationships/slideLayout" Target="../slideLayouts/slideLayout168.xml"/><Relationship Id="rId12" Type="http://schemas.openxmlformats.org/officeDocument/2006/relationships/slideLayout" Target="../slideLayouts/slideLayout173.xml"/><Relationship Id="rId2" Type="http://schemas.openxmlformats.org/officeDocument/2006/relationships/slideLayout" Target="../slideLayouts/slideLayout163.xml"/><Relationship Id="rId1" Type="http://schemas.openxmlformats.org/officeDocument/2006/relationships/slideLayout" Target="../slideLayouts/slideLayout162.xml"/><Relationship Id="rId6" Type="http://schemas.openxmlformats.org/officeDocument/2006/relationships/slideLayout" Target="../slideLayouts/slideLayout167.xml"/><Relationship Id="rId11" Type="http://schemas.openxmlformats.org/officeDocument/2006/relationships/slideLayout" Target="../slideLayouts/slideLayout172.xml"/><Relationship Id="rId5" Type="http://schemas.openxmlformats.org/officeDocument/2006/relationships/slideLayout" Target="../slideLayouts/slideLayout166.xml"/><Relationship Id="rId10" Type="http://schemas.openxmlformats.org/officeDocument/2006/relationships/slideLayout" Target="../slideLayouts/slideLayout171.xml"/><Relationship Id="rId4" Type="http://schemas.openxmlformats.org/officeDocument/2006/relationships/slideLayout" Target="../slideLayouts/slideLayout165.xml"/><Relationship Id="rId9" Type="http://schemas.openxmlformats.org/officeDocument/2006/relationships/slideLayout" Target="../slideLayouts/slideLayout170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1.xml"/><Relationship Id="rId3" Type="http://schemas.openxmlformats.org/officeDocument/2006/relationships/slideLayout" Target="../slideLayouts/slideLayout176.xml"/><Relationship Id="rId7" Type="http://schemas.openxmlformats.org/officeDocument/2006/relationships/slideLayout" Target="../slideLayouts/slideLayout180.xml"/><Relationship Id="rId12" Type="http://schemas.openxmlformats.org/officeDocument/2006/relationships/theme" Target="../theme/theme25.xml"/><Relationship Id="rId2" Type="http://schemas.openxmlformats.org/officeDocument/2006/relationships/slideLayout" Target="../slideLayouts/slideLayout175.xml"/><Relationship Id="rId1" Type="http://schemas.openxmlformats.org/officeDocument/2006/relationships/slideLayout" Target="../slideLayouts/slideLayout174.xml"/><Relationship Id="rId6" Type="http://schemas.openxmlformats.org/officeDocument/2006/relationships/slideLayout" Target="../slideLayouts/slideLayout179.xml"/><Relationship Id="rId11" Type="http://schemas.openxmlformats.org/officeDocument/2006/relationships/slideLayout" Target="../slideLayouts/slideLayout184.xml"/><Relationship Id="rId5" Type="http://schemas.openxmlformats.org/officeDocument/2006/relationships/slideLayout" Target="../slideLayouts/slideLayout178.xml"/><Relationship Id="rId10" Type="http://schemas.openxmlformats.org/officeDocument/2006/relationships/slideLayout" Target="../slideLayouts/slideLayout183.xml"/><Relationship Id="rId4" Type="http://schemas.openxmlformats.org/officeDocument/2006/relationships/slideLayout" Target="../slideLayouts/slideLayout177.xml"/><Relationship Id="rId9" Type="http://schemas.openxmlformats.org/officeDocument/2006/relationships/slideLayout" Target="../slideLayouts/slideLayout18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39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4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99810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37067" y="169864"/>
            <a:ext cx="11728451" cy="6543675"/>
          </a:xfrm>
          <a:prstGeom prst="rect">
            <a:avLst/>
          </a:prstGeom>
          <a:noFill/>
          <a:ln w="57150">
            <a:solidFill>
              <a:srgbClr val="6699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FFFFFF"/>
              </a:solidFill>
              <a:latin typeface="Cambria"/>
            </a:endParaRPr>
          </a:p>
        </p:txBody>
      </p:sp>
      <p:sp>
        <p:nvSpPr>
          <p:cNvPr id="5123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65250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mbria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5pPr>
      <a:lvl6pPr marL="457200"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6pPr>
      <a:lvl7pPr marL="914400"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7pPr>
      <a:lvl8pPr marL="1371600"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8pPr>
      <a:lvl9pPr marL="1828800"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>
          <a:solidFill>
            <a:schemeClr val="tx1"/>
          </a:solidFill>
          <a:latin typeface="Cambria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>
          <a:solidFill>
            <a:schemeClr val="tx1"/>
          </a:solidFill>
          <a:latin typeface="Cambria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Helvetica Neue" charset="0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62578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777875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410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08165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mbria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>
          <a:solidFill>
            <a:schemeClr val="tx1"/>
          </a:solidFill>
          <a:latin typeface="Cambria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>
          <a:solidFill>
            <a:schemeClr val="tx1"/>
          </a:solidFill>
          <a:latin typeface="Cambria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Helvetica Neue" charset="0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5pPr>
      <a:lvl6pPr marL="25146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6pPr>
      <a:lvl7pPr marL="29718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7pPr>
      <a:lvl8pPr marL="3429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8pPr>
      <a:lvl9pPr marL="3886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88780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777875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410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447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mbria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>
          <a:solidFill>
            <a:schemeClr val="tx1"/>
          </a:solidFill>
          <a:latin typeface="Cambria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>
          <a:solidFill>
            <a:schemeClr val="tx1"/>
          </a:solidFill>
          <a:latin typeface="Cambria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Helvetica Neue" charset="0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5pPr>
      <a:lvl6pPr marL="25146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6pPr>
      <a:lvl7pPr marL="29718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7pPr>
      <a:lvl8pPr marL="3429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8pPr>
      <a:lvl9pPr marL="3886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9726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777875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410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85329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mbria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>
          <a:solidFill>
            <a:schemeClr val="tx1"/>
          </a:solidFill>
          <a:latin typeface="Cambria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>
          <a:solidFill>
            <a:schemeClr val="tx1"/>
          </a:solidFill>
          <a:latin typeface="Cambria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Helvetica Neue" charset="0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5pPr>
      <a:lvl6pPr marL="25146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6pPr>
      <a:lvl7pPr marL="29718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7pPr>
      <a:lvl8pPr marL="3429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8pPr>
      <a:lvl9pPr marL="3886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94717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24465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777875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410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464103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mbria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>
          <a:solidFill>
            <a:schemeClr val="tx1"/>
          </a:solidFill>
          <a:latin typeface="Cambria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>
          <a:solidFill>
            <a:schemeClr val="tx1"/>
          </a:solidFill>
          <a:latin typeface="Cambria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Helvetica Neue" charset="0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5pPr>
      <a:lvl6pPr marL="25146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6pPr>
      <a:lvl7pPr marL="29718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7pPr>
      <a:lvl8pPr marL="3429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8pPr>
      <a:lvl9pPr marL="3886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20215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9" r:id="rId3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51569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ffectLst>
            <a:outerShdw blurRad="12700" dist="12699" dir="10200039" algn="ctr" rotWithShape="0">
              <a:srgbClr val="FFFFFF">
                <a:alpha val="7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ffectLst>
            <a:outerShdw blurRad="12700" dist="12699" dir="10200039" algn="ctr" rotWithShape="0">
              <a:srgbClr val="FFFFFF">
                <a:alpha val="7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157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12700" dist="12699" dir="10200039" algn="ctr" rotWithShape="0">
                    <a:srgbClr val="FFFFFF">
                      <a:alpha val="75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FFFFFF"/>
                </a:solidFill>
                <a:latin typeface="Cambria"/>
                <a:ea typeface="+mn-ea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/>
          </a:p>
        </p:txBody>
      </p:sp>
      <p:sp>
        <p:nvSpPr>
          <p:cNvPr id="1157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12700" dist="12699" dir="10200039" algn="ctr" rotWithShape="0">
                    <a:srgbClr val="FFFFFF">
                      <a:alpha val="75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FFFFFF"/>
                </a:solidFill>
                <a:latin typeface="Cambria"/>
                <a:ea typeface="+mn-ea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/>
          </a:p>
        </p:txBody>
      </p:sp>
      <p:sp>
        <p:nvSpPr>
          <p:cNvPr id="1157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12700" dist="12699" dir="10200039" algn="ctr" rotWithShape="0">
                    <a:srgbClr val="FFFFFF">
                      <a:alpha val="75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FFFFFF"/>
                </a:solidFill>
                <a:latin typeface="Cambria"/>
                <a:ea typeface="+mn-ea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50832C38-9B6A-472E-96C1-E42A46DAD3F3}" type="slidenum">
              <a:rPr lang="en-US" altLang="en-US" smtClean="0"/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98261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Cambria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panose="020B0603020202020204" pitchFamily="34" charset="0"/>
          <a:ea typeface="ヒラギノ角ゴ Pro W3" charset="-128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panose="020B0603020202020204" pitchFamily="34" charset="0"/>
          <a:ea typeface="ヒラギノ角ゴ Pro W3" charset="-128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panose="020B0603020202020204" pitchFamily="34" charset="0"/>
          <a:ea typeface="ヒラギノ角ゴ Pro W3" charset="-128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panose="020B0603020202020204" pitchFamily="34" charset="0"/>
          <a:ea typeface="ヒラギノ角ゴ Pro W3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panose="020B0603020202020204" pitchFamily="34" charset="0"/>
          <a:ea typeface="ヒラギノ角ゴ Pro W3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panose="020B0603020202020204" pitchFamily="34" charset="0"/>
          <a:ea typeface="ヒラギノ角ゴ Pro W3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panose="020B0603020202020204" pitchFamily="34" charset="0"/>
          <a:ea typeface="ヒラギノ角ゴ Pro W3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panose="020B0603020202020204" pitchFamily="34" charset="0"/>
          <a:ea typeface="ヒラギノ角ゴ Pro W3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s"/>
        <a:defRPr sz="3200" kern="1200">
          <a:solidFill>
            <a:schemeClr val="tx1"/>
          </a:solidFill>
          <a:latin typeface="Cambria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s"/>
        <a:defRPr sz="2800" kern="1200">
          <a:solidFill>
            <a:schemeClr val="tx1"/>
          </a:solidFill>
          <a:latin typeface="Cambria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s"/>
        <a:defRPr sz="2400" kern="1200">
          <a:solidFill>
            <a:schemeClr val="tx1"/>
          </a:solidFill>
          <a:latin typeface="Cambria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s"/>
        <a:defRPr sz="2000" kern="1200">
          <a:solidFill>
            <a:schemeClr val="tx1"/>
          </a:solidFill>
          <a:latin typeface="Cambria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s"/>
        <a:defRPr sz="2000" kern="1200">
          <a:solidFill>
            <a:schemeClr val="tx1"/>
          </a:solidFill>
          <a:latin typeface="Cambri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95837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949" r:id="rId5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777875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23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02807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mbria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>
          <a:solidFill>
            <a:schemeClr val="tx1"/>
          </a:solidFill>
          <a:latin typeface="Cambria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>
          <a:solidFill>
            <a:schemeClr val="tx1"/>
          </a:solidFill>
          <a:latin typeface="Cambria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Helvetica Neue" charset="0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5pPr>
      <a:lvl6pPr marL="25146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6pPr>
      <a:lvl7pPr marL="29718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7pPr>
      <a:lvl8pPr marL="3429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8pPr>
      <a:lvl9pPr marL="3886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37067" y="169864"/>
            <a:ext cx="11728451" cy="6543675"/>
          </a:xfrm>
          <a:prstGeom prst="rect">
            <a:avLst/>
          </a:prstGeom>
          <a:noFill/>
          <a:ln w="57150">
            <a:solidFill>
              <a:srgbClr val="6699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FFFFFF"/>
              </a:solidFill>
              <a:latin typeface="Cambria"/>
            </a:endParaRPr>
          </a:p>
        </p:txBody>
      </p:sp>
      <p:sp>
        <p:nvSpPr>
          <p:cNvPr id="6147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614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83323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  <p:sldLayoutId id="2147483899" r:id="rId12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mbria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5pPr>
      <a:lvl6pPr marL="457200"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6pPr>
      <a:lvl7pPr marL="914400"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7pPr>
      <a:lvl8pPr marL="1371600"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8pPr>
      <a:lvl9pPr marL="1828800"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>
          <a:solidFill>
            <a:schemeClr val="tx1"/>
          </a:solidFill>
          <a:latin typeface="Cambria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>
          <a:solidFill>
            <a:schemeClr val="tx1"/>
          </a:solidFill>
          <a:latin typeface="Cambria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Helvetica Neue" charset="0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ffectLst>
            <a:outerShdw blurRad="12700" dist="12699" dir="10200039" algn="ctr" rotWithShape="0">
              <a:srgbClr val="FFFFFF">
                <a:alpha val="7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ffectLst>
            <a:outerShdw blurRad="12700" dist="12699" dir="10200039" algn="ctr" rotWithShape="0">
              <a:srgbClr val="FFFFFF">
                <a:alpha val="7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157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12700" dist="12699" dir="10200039" algn="ctr" rotWithShape="0">
                    <a:srgbClr val="FFFFFF">
                      <a:alpha val="75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FFFFFF"/>
                </a:solidFill>
                <a:latin typeface="Cambria"/>
                <a:ea typeface="+mn-ea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/>
          </a:p>
        </p:txBody>
      </p:sp>
      <p:sp>
        <p:nvSpPr>
          <p:cNvPr id="1157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12700" dist="12699" dir="10200039" algn="ctr" rotWithShape="0">
                    <a:srgbClr val="FFFFFF">
                      <a:alpha val="75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FFFFFF"/>
                </a:solidFill>
                <a:latin typeface="Cambria"/>
                <a:ea typeface="+mn-ea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/>
          </a:p>
        </p:txBody>
      </p:sp>
      <p:sp>
        <p:nvSpPr>
          <p:cNvPr id="1157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12700" dist="12699" dir="10200039" algn="ctr" rotWithShape="0">
                    <a:srgbClr val="FFFFFF">
                      <a:alpha val="75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FFFFFF"/>
                </a:solidFill>
                <a:latin typeface="Cambria"/>
                <a:ea typeface="+mn-ea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E3AC3EB4-C3E0-4A5F-AB41-1375AD54D5C7}" type="slidenum">
              <a:rPr lang="en-US" altLang="en-US" smtClean="0"/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66826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8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Cambria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panose="020B0603020202020204" pitchFamily="34" charset="0"/>
          <a:ea typeface="ヒラギノ角ゴ Pro W3" charset="-128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panose="020B0603020202020204" pitchFamily="34" charset="0"/>
          <a:ea typeface="ヒラギノ角ゴ Pro W3" charset="-128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panose="020B0603020202020204" pitchFamily="34" charset="0"/>
          <a:ea typeface="ヒラギノ角ゴ Pro W3" charset="-128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panose="020B0603020202020204" pitchFamily="34" charset="0"/>
          <a:ea typeface="ヒラギノ角ゴ Pro W3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panose="020B0603020202020204" pitchFamily="34" charset="0"/>
          <a:ea typeface="ヒラギノ角ゴ Pro W3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panose="020B0603020202020204" pitchFamily="34" charset="0"/>
          <a:ea typeface="ヒラギノ角ゴ Pro W3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panose="020B0603020202020204" pitchFamily="34" charset="0"/>
          <a:ea typeface="ヒラギノ角ゴ Pro W3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panose="020B0603020202020204" pitchFamily="34" charset="0"/>
          <a:ea typeface="ヒラギノ角ゴ Pro W3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s"/>
        <a:defRPr sz="3200" kern="1200">
          <a:solidFill>
            <a:schemeClr val="tx1"/>
          </a:solidFill>
          <a:latin typeface="Cambria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s"/>
        <a:defRPr sz="2800" kern="1200">
          <a:solidFill>
            <a:schemeClr val="tx1"/>
          </a:solidFill>
          <a:latin typeface="Cambria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s"/>
        <a:defRPr sz="2400" kern="1200">
          <a:solidFill>
            <a:schemeClr val="tx1"/>
          </a:solidFill>
          <a:latin typeface="Cambria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s"/>
        <a:defRPr sz="2000" kern="1200">
          <a:solidFill>
            <a:schemeClr val="tx1"/>
          </a:solidFill>
          <a:latin typeface="Cambria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s"/>
        <a:defRPr sz="2000" kern="1200">
          <a:solidFill>
            <a:schemeClr val="tx1"/>
          </a:solidFill>
          <a:latin typeface="Cambri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25453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Cambria" panose="02040503050406030204" pitchFamily="18" charset="0"/>
          <a:ea typeface="MS PGothic" pitchFamily="34" charset="-128"/>
          <a:cs typeface="Cambria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00123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80" r:id="rId3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777875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410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8556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mbria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>
          <a:solidFill>
            <a:schemeClr val="tx1"/>
          </a:solidFill>
          <a:latin typeface="Cambria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>
          <a:solidFill>
            <a:schemeClr val="tx1"/>
          </a:solidFill>
          <a:latin typeface="Cambria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Helvetica Neue" charset="0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5pPr>
      <a:lvl6pPr marL="25146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6pPr>
      <a:lvl7pPr marL="29718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7pPr>
      <a:lvl8pPr marL="3429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8pPr>
      <a:lvl9pPr marL="3886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777875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410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89408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mbria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>
          <a:solidFill>
            <a:schemeClr val="tx1"/>
          </a:solidFill>
          <a:latin typeface="Cambria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>
          <a:solidFill>
            <a:schemeClr val="tx1"/>
          </a:solidFill>
          <a:latin typeface="Cambria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Helvetica Neue" charset="0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5pPr>
      <a:lvl6pPr marL="25146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6pPr>
      <a:lvl7pPr marL="29718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7pPr>
      <a:lvl8pPr marL="3429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8pPr>
      <a:lvl9pPr marL="3886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220230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1745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777875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410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25059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mbria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>
          <a:solidFill>
            <a:schemeClr val="tx1"/>
          </a:solidFill>
          <a:latin typeface="Cambria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>
          <a:solidFill>
            <a:schemeClr val="tx1"/>
          </a:solidFill>
          <a:latin typeface="Cambria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Helvetica Neue" charset="0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5pPr>
      <a:lvl6pPr marL="25146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6pPr>
      <a:lvl7pPr marL="29718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7pPr>
      <a:lvl8pPr marL="3429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8pPr>
      <a:lvl9pPr marL="3886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0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7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7" Type="http://schemas.openxmlformats.org/officeDocument/2006/relationships/image" Target="../media/image55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7" Type="http://schemas.openxmlformats.org/officeDocument/2006/relationships/image" Target="../media/image64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63.emf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Sckms_rfwY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5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98OUCyBulM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5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8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image" Target="../media/image66.emf"/><Relationship Id="rId7" Type="http://schemas.openxmlformats.org/officeDocument/2006/relationships/image" Target="../media/image70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10" Type="http://schemas.openxmlformats.org/officeDocument/2006/relationships/image" Target="../media/image73.emf"/><Relationship Id="rId4" Type="http://schemas.openxmlformats.org/officeDocument/2006/relationships/image" Target="../media/image67.emf"/><Relationship Id="rId9" Type="http://schemas.openxmlformats.org/officeDocument/2006/relationships/image" Target="../media/image7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7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7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10" Type="http://schemas.openxmlformats.org/officeDocument/2006/relationships/image" Target="../media/image16.emf"/><Relationship Id="rId4" Type="http://schemas.openxmlformats.org/officeDocument/2006/relationships/image" Target="../media/image10.emf"/><Relationship Id="rId9" Type="http://schemas.openxmlformats.org/officeDocument/2006/relationships/image" Target="../media/image15.em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3" Type="http://schemas.openxmlformats.org/officeDocument/2006/relationships/image" Target="../media/image76.emf"/><Relationship Id="rId7" Type="http://schemas.openxmlformats.org/officeDocument/2006/relationships/image" Target="../media/image80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79.emf"/><Relationship Id="rId5" Type="http://schemas.openxmlformats.org/officeDocument/2006/relationships/image" Target="../media/image78.emf"/><Relationship Id="rId4" Type="http://schemas.openxmlformats.org/officeDocument/2006/relationships/image" Target="../media/image77.emf"/><Relationship Id="rId9" Type="http://schemas.openxmlformats.org/officeDocument/2006/relationships/image" Target="../media/image82.e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image" Target="../media/image83.emf"/><Relationship Id="rId7" Type="http://schemas.openxmlformats.org/officeDocument/2006/relationships/image" Target="../media/image87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86.emf"/><Relationship Id="rId5" Type="http://schemas.openxmlformats.org/officeDocument/2006/relationships/image" Target="../media/image85.emf"/><Relationship Id="rId4" Type="http://schemas.openxmlformats.org/officeDocument/2006/relationships/image" Target="../media/image84.emf"/><Relationship Id="rId9" Type="http://schemas.openxmlformats.org/officeDocument/2006/relationships/image" Target="../media/image89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6.xml"/><Relationship Id="rId4" Type="http://schemas.openxmlformats.org/officeDocument/2006/relationships/image" Target="../media/image91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3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3" Type="http://schemas.openxmlformats.org/officeDocument/2006/relationships/image" Target="../media/image92.emf"/><Relationship Id="rId7" Type="http://schemas.openxmlformats.org/officeDocument/2006/relationships/image" Target="../media/image96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7.xml"/><Relationship Id="rId6" Type="http://schemas.openxmlformats.org/officeDocument/2006/relationships/image" Target="../media/image95.emf"/><Relationship Id="rId5" Type="http://schemas.openxmlformats.org/officeDocument/2006/relationships/image" Target="../media/image94.emf"/><Relationship Id="rId10" Type="http://schemas.openxmlformats.org/officeDocument/2006/relationships/image" Target="../media/image99.emf"/><Relationship Id="rId4" Type="http://schemas.openxmlformats.org/officeDocument/2006/relationships/image" Target="../media/image93.emf"/><Relationship Id="rId9" Type="http://schemas.openxmlformats.org/officeDocument/2006/relationships/image" Target="../media/image98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emf"/><Relationship Id="rId13" Type="http://schemas.openxmlformats.org/officeDocument/2006/relationships/image" Target="../media/image110.emf"/><Relationship Id="rId3" Type="http://schemas.openxmlformats.org/officeDocument/2006/relationships/image" Target="../media/image100.emf"/><Relationship Id="rId7" Type="http://schemas.openxmlformats.org/officeDocument/2006/relationships/image" Target="../media/image104.emf"/><Relationship Id="rId12" Type="http://schemas.openxmlformats.org/officeDocument/2006/relationships/image" Target="../media/image109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7.xml"/><Relationship Id="rId6" Type="http://schemas.openxmlformats.org/officeDocument/2006/relationships/image" Target="../media/image103.emf"/><Relationship Id="rId11" Type="http://schemas.openxmlformats.org/officeDocument/2006/relationships/image" Target="../media/image108.emf"/><Relationship Id="rId5" Type="http://schemas.openxmlformats.org/officeDocument/2006/relationships/image" Target="../media/image102.emf"/><Relationship Id="rId10" Type="http://schemas.openxmlformats.org/officeDocument/2006/relationships/image" Target="../media/image107.emf"/><Relationship Id="rId4" Type="http://schemas.openxmlformats.org/officeDocument/2006/relationships/image" Target="../media/image101.emf"/><Relationship Id="rId9" Type="http://schemas.openxmlformats.org/officeDocument/2006/relationships/image" Target="../media/image106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emf"/><Relationship Id="rId13" Type="http://schemas.openxmlformats.org/officeDocument/2006/relationships/image" Target="../media/image121.emf"/><Relationship Id="rId3" Type="http://schemas.openxmlformats.org/officeDocument/2006/relationships/image" Target="../media/image111.emf"/><Relationship Id="rId7" Type="http://schemas.openxmlformats.org/officeDocument/2006/relationships/image" Target="../media/image115.emf"/><Relationship Id="rId12" Type="http://schemas.openxmlformats.org/officeDocument/2006/relationships/image" Target="../media/image120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7.xml"/><Relationship Id="rId6" Type="http://schemas.openxmlformats.org/officeDocument/2006/relationships/image" Target="../media/image114.emf"/><Relationship Id="rId11" Type="http://schemas.openxmlformats.org/officeDocument/2006/relationships/image" Target="../media/image119.emf"/><Relationship Id="rId5" Type="http://schemas.openxmlformats.org/officeDocument/2006/relationships/image" Target="../media/image113.emf"/><Relationship Id="rId10" Type="http://schemas.openxmlformats.org/officeDocument/2006/relationships/image" Target="../media/image118.emf"/><Relationship Id="rId4" Type="http://schemas.openxmlformats.org/officeDocument/2006/relationships/image" Target="../media/image112.emf"/><Relationship Id="rId9" Type="http://schemas.openxmlformats.org/officeDocument/2006/relationships/image" Target="../media/image117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emf"/><Relationship Id="rId13" Type="http://schemas.openxmlformats.org/officeDocument/2006/relationships/image" Target="../media/image132.emf"/><Relationship Id="rId3" Type="http://schemas.openxmlformats.org/officeDocument/2006/relationships/image" Target="../media/image122.emf"/><Relationship Id="rId7" Type="http://schemas.openxmlformats.org/officeDocument/2006/relationships/image" Target="../media/image126.emf"/><Relationship Id="rId12" Type="http://schemas.openxmlformats.org/officeDocument/2006/relationships/image" Target="../media/image131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5.xml"/><Relationship Id="rId6" Type="http://schemas.openxmlformats.org/officeDocument/2006/relationships/image" Target="../media/image125.emf"/><Relationship Id="rId11" Type="http://schemas.openxmlformats.org/officeDocument/2006/relationships/image" Target="../media/image130.emf"/><Relationship Id="rId5" Type="http://schemas.openxmlformats.org/officeDocument/2006/relationships/image" Target="../media/image124.emf"/><Relationship Id="rId10" Type="http://schemas.openxmlformats.org/officeDocument/2006/relationships/image" Target="../media/image129.emf"/><Relationship Id="rId4" Type="http://schemas.openxmlformats.org/officeDocument/2006/relationships/image" Target="../media/image123.emf"/><Relationship Id="rId9" Type="http://schemas.openxmlformats.org/officeDocument/2006/relationships/image" Target="../media/image128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4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7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10" Type="http://schemas.openxmlformats.org/officeDocument/2006/relationships/image" Target="../media/image24.emf"/><Relationship Id="rId4" Type="http://schemas.openxmlformats.org/officeDocument/2006/relationships/image" Target="../media/image18.emf"/><Relationship Id="rId9" Type="http://schemas.openxmlformats.org/officeDocument/2006/relationships/image" Target="../media/image2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/>
          <p:cNvSpPr>
            <a:spLocks noGrp="1"/>
          </p:cNvSpPr>
          <p:nvPr>
            <p:ph type="ctrTitle"/>
          </p:nvPr>
        </p:nvSpPr>
        <p:spPr>
          <a:xfrm>
            <a:off x="5253040" y="1350965"/>
            <a:ext cx="5106987" cy="4179887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tr-TR" sz="6600" cap="none">
                <a:latin typeface="Cambria"/>
                <a:ea typeface="MS PGothic" charset="0"/>
              </a:rPr>
              <a:t>Ekonomi</a:t>
            </a:r>
            <a:endParaRPr lang="tr-TR" sz="4000" cap="none" noProof="0" dirty="0">
              <a:latin typeface="Cambria"/>
              <a:ea typeface="MS PGothic" charset="0"/>
              <a:cs typeface="Cambria"/>
            </a:endParaRPr>
          </a:p>
        </p:txBody>
      </p:sp>
      <p:sp>
        <p:nvSpPr>
          <p:cNvPr id="717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41401" y="1350965"/>
            <a:ext cx="3619499" cy="4179887"/>
          </a:xfrm>
        </p:spPr>
        <p:txBody>
          <a:bodyPr/>
          <a:lstStyle/>
          <a:p>
            <a:pPr eaLnBrk="1" hangingPunct="1"/>
            <a:r>
              <a:rPr lang="tr-TR" altLang="en-US" sz="6600" dirty="0">
                <a:latin typeface="Cambria"/>
                <a:cs typeface="Cambria"/>
              </a:rPr>
              <a:t>Hafta </a:t>
            </a:r>
            <a:r>
              <a:rPr lang="tr-TR" altLang="en-US" sz="6600" noProof="0" dirty="0">
                <a:latin typeface="Cambria"/>
                <a:cs typeface="Cambria"/>
              </a:rPr>
              <a:t>#5</a:t>
            </a:r>
          </a:p>
        </p:txBody>
      </p:sp>
    </p:spTree>
    <p:extLst>
      <p:ext uri="{BB962C8B-B14F-4D97-AF65-F5344CB8AC3E}">
        <p14:creationId xmlns:p14="http://schemas.microsoft.com/office/powerpoint/2010/main" val="344710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Kira Kontrolü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1981200" y="1712914"/>
            <a:ext cx="8229600" cy="2873375"/>
          </a:xfrm>
        </p:spPr>
        <p:txBody>
          <a:bodyPr/>
          <a:lstStyle/>
          <a:p>
            <a:pPr eaLnBrk="1" hangingPunct="1"/>
            <a:r>
              <a:rPr lang="tr-TR" altLang="en-US" sz="3200" noProof="0" dirty="0">
                <a:latin typeface="Cambria"/>
                <a:cs typeface="Cambria"/>
              </a:rPr>
              <a:t>Kira kontrolünün istenmeyen sonuçları</a:t>
            </a:r>
          </a:p>
          <a:p>
            <a:pPr lvl="1" eaLnBrk="1" hangingPunct="1"/>
            <a:r>
              <a:rPr lang="tr-TR" altLang="ja-JP" sz="2800" noProof="0" dirty="0">
                <a:latin typeface="Cambria"/>
                <a:cs typeface="Cambria"/>
              </a:rPr>
              <a:t>"Kiralık ev dar boğazı."</a:t>
            </a:r>
          </a:p>
          <a:p>
            <a:pPr lvl="1" eaLnBrk="1" hangingPunct="1"/>
            <a:r>
              <a:rPr lang="tr-TR" altLang="en-US" sz="2800" noProof="0" dirty="0">
                <a:latin typeface="Cambria"/>
                <a:cs typeface="Cambria"/>
              </a:rPr>
              <a:t>Ev bulmak zorlaşır.</a:t>
            </a:r>
          </a:p>
          <a:p>
            <a:pPr lvl="1" eaLnBrk="1" hangingPunct="1"/>
            <a:r>
              <a:rPr lang="tr-TR" altLang="en-US" sz="2800" noProof="0" dirty="0">
                <a:latin typeface="Cambria"/>
                <a:cs typeface="Cambria"/>
              </a:rPr>
              <a:t>Uygulanan politika yardım edilmesi amaçlanan insanlara zarar verir hale gelir.</a:t>
            </a:r>
          </a:p>
        </p:txBody>
      </p:sp>
      <p:pic>
        <p:nvPicPr>
          <p:cNvPr id="17412" name="Picture 5" descr="G:\DirkTextbookN\Jpegs(All)\NewjpgsJuly\dreamstimesmall_1544813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8" t="22324" r="8401" b="24036"/>
          <a:stretch>
            <a:fillRect/>
          </a:stretch>
        </p:blipFill>
        <p:spPr bwMode="auto">
          <a:xfrm>
            <a:off x="3452814" y="4427539"/>
            <a:ext cx="4810125" cy="211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007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>
          <a:xfrm>
            <a:off x="2486163" y="13368"/>
            <a:ext cx="8229600" cy="1527175"/>
          </a:xfrm>
        </p:spPr>
        <p:txBody>
          <a:bodyPr/>
          <a:lstStyle/>
          <a:p>
            <a:pPr algn="ctr"/>
            <a:r>
              <a:rPr lang="tr-TR" altLang="en-US" noProof="0" dirty="0">
                <a:latin typeface="Cambria"/>
                <a:cs typeface="Cambria"/>
              </a:rPr>
              <a:t>Kira Kontrolü: </a:t>
            </a:r>
            <a:br>
              <a:rPr lang="tr-TR" altLang="en-US" noProof="0" dirty="0">
                <a:latin typeface="Cambria"/>
                <a:cs typeface="Cambria"/>
              </a:rPr>
            </a:br>
            <a:r>
              <a:rPr lang="tr-TR" altLang="en-US" noProof="0" dirty="0">
                <a:latin typeface="Cambria"/>
                <a:cs typeface="Cambria"/>
              </a:rPr>
              <a:t>Kısa Dönem ve Uzun Dönem</a:t>
            </a:r>
          </a:p>
        </p:txBody>
      </p:sp>
      <p:pic>
        <p:nvPicPr>
          <p:cNvPr id="33794" name="Picture 3" descr="FIG05.04_PRINECOMI_CH0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739" y="1709738"/>
            <a:ext cx="7350125" cy="514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379447" y="1681428"/>
            <a:ext cx="4263051" cy="26462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19028" y="1918974"/>
            <a:ext cx="1430624" cy="57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800" dirty="0">
                <a:effectLst/>
                <a:latin typeface="Cambria"/>
                <a:ea typeface="ＭＳ 明朝"/>
                <a:cs typeface="Cambria"/>
              </a:rPr>
              <a:t>Kira</a:t>
            </a:r>
            <a:endParaRPr lang="tr-TR" sz="24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61679" y="4075161"/>
            <a:ext cx="1220476" cy="4016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400" b="1" dirty="0">
                <a:effectLst/>
                <a:latin typeface="Cambria"/>
                <a:ea typeface="ＭＳ 明朝"/>
                <a:cs typeface="Cambria"/>
              </a:rPr>
              <a:t>Piyasa Kira Fiyatı</a:t>
            </a:r>
            <a:endParaRPr lang="tr-TR" sz="12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86163" y="4675244"/>
            <a:ext cx="1220476" cy="4016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400" b="1" dirty="0">
                <a:effectLst/>
                <a:latin typeface="Cambria"/>
                <a:ea typeface="ＭＳ 明朝"/>
                <a:cs typeface="Cambria"/>
              </a:rPr>
              <a:t>Kira Kontrolü</a:t>
            </a:r>
            <a:endParaRPr lang="tr-TR" sz="12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11542" y="6079328"/>
            <a:ext cx="1664899" cy="77867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tr-TR" sz="2800" dirty="0">
                <a:effectLst/>
                <a:latin typeface="Cambria"/>
                <a:ea typeface="ＭＳ 明朝"/>
                <a:cs typeface="Cambria"/>
              </a:rPr>
              <a:t>Miktar</a:t>
            </a:r>
            <a:endParaRPr lang="tr-TR" sz="24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9" name="Rectangle 8"/>
          <p:cNvSpPr/>
          <p:nvPr/>
        </p:nvSpPr>
        <p:spPr>
          <a:xfrm rot="10800000" flipH="1" flipV="1">
            <a:off x="8453006" y="2130955"/>
            <a:ext cx="320623" cy="2993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400" dirty="0">
                <a:latin typeface="Cambria"/>
                <a:ea typeface="ＭＳ 明朝"/>
                <a:cs typeface="Cambria"/>
              </a:rPr>
              <a:t>A</a:t>
            </a:r>
            <a:r>
              <a:rPr lang="tr-TR" sz="1400" baseline="-25000" dirty="0">
                <a:effectLst/>
                <a:latin typeface="Cambria"/>
                <a:ea typeface="ＭＳ 明朝"/>
                <a:cs typeface="Cambria"/>
              </a:rPr>
              <a:t>KD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0" name="Rectangle 9"/>
          <p:cNvSpPr/>
          <p:nvPr/>
        </p:nvSpPr>
        <p:spPr>
          <a:xfrm rot="10800000" flipH="1" flipV="1">
            <a:off x="9022002" y="2822402"/>
            <a:ext cx="291475" cy="2993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400" dirty="0">
                <a:latin typeface="Cambria"/>
                <a:ea typeface="ＭＳ 明朝"/>
                <a:cs typeface="Cambria"/>
              </a:rPr>
              <a:t>A</a:t>
            </a:r>
            <a:r>
              <a:rPr lang="tr-TR" sz="1400" baseline="-25000" dirty="0">
                <a:latin typeface="Cambria"/>
                <a:ea typeface="ＭＳ 明朝"/>
                <a:cs typeface="Cambria"/>
              </a:rPr>
              <a:t>U</a:t>
            </a:r>
            <a:r>
              <a:rPr lang="tr-TR" sz="1400" baseline="-25000" dirty="0">
                <a:effectLst/>
                <a:latin typeface="Cambria"/>
                <a:ea typeface="ＭＳ 明朝"/>
                <a:cs typeface="Cambria"/>
              </a:rPr>
              <a:t>D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1" name="Rectangle 10"/>
          <p:cNvSpPr/>
          <p:nvPr/>
        </p:nvSpPr>
        <p:spPr>
          <a:xfrm rot="10800000" flipH="1" flipV="1">
            <a:off x="8833055" y="5173372"/>
            <a:ext cx="291475" cy="2993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400" dirty="0">
                <a:latin typeface="Cambria"/>
                <a:ea typeface="ＭＳ 明朝"/>
                <a:cs typeface="Cambria"/>
              </a:rPr>
              <a:t>T</a:t>
            </a:r>
            <a:r>
              <a:rPr lang="tr-TR" sz="1400" baseline="-25000" dirty="0">
                <a:latin typeface="Cambria"/>
                <a:ea typeface="ＭＳ 明朝"/>
                <a:cs typeface="Cambria"/>
              </a:rPr>
              <a:t>U</a:t>
            </a:r>
            <a:r>
              <a:rPr lang="tr-TR" sz="1400" baseline="-25000" dirty="0">
                <a:effectLst/>
                <a:latin typeface="Cambria"/>
                <a:ea typeface="ＭＳ 明朝"/>
                <a:cs typeface="Cambria"/>
              </a:rPr>
              <a:t>D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2" name="Rectangle 11"/>
          <p:cNvSpPr/>
          <p:nvPr/>
        </p:nvSpPr>
        <p:spPr>
          <a:xfrm rot="10800000" flipH="1" flipV="1">
            <a:off x="8386122" y="5682091"/>
            <a:ext cx="320623" cy="2993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400" dirty="0">
                <a:latin typeface="Cambria"/>
                <a:ea typeface="ＭＳ 明朝"/>
                <a:cs typeface="Cambria"/>
              </a:rPr>
              <a:t>T</a:t>
            </a:r>
            <a:r>
              <a:rPr lang="tr-TR" sz="1400" baseline="-25000" dirty="0">
                <a:latin typeface="Cambria"/>
                <a:ea typeface="ＭＳ 明朝"/>
                <a:cs typeface="Cambria"/>
              </a:rPr>
              <a:t>K</a:t>
            </a:r>
            <a:r>
              <a:rPr lang="tr-TR" sz="1400" baseline="-25000" dirty="0">
                <a:effectLst/>
                <a:latin typeface="Cambria"/>
                <a:ea typeface="ＭＳ 明朝"/>
                <a:cs typeface="Cambria"/>
              </a:rPr>
              <a:t>D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3" name="Rectangle 12"/>
          <p:cNvSpPr/>
          <p:nvPr/>
        </p:nvSpPr>
        <p:spPr>
          <a:xfrm rot="10800000" flipH="1" flipV="1">
            <a:off x="6609871" y="6157184"/>
            <a:ext cx="291475" cy="2993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400" dirty="0">
                <a:latin typeface="Cambria"/>
                <a:ea typeface="ＭＳ 明朝"/>
                <a:cs typeface="Cambria"/>
              </a:rPr>
              <a:t>M</a:t>
            </a:r>
            <a:r>
              <a:rPr lang="tr-TR" sz="1400" baseline="-25000" dirty="0">
                <a:latin typeface="Cambria"/>
                <a:ea typeface="ＭＳ 明朝"/>
                <a:cs typeface="Cambria"/>
              </a:rPr>
              <a:t>E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4" name="Rectangle 13"/>
          <p:cNvSpPr/>
          <p:nvPr/>
        </p:nvSpPr>
        <p:spPr>
          <a:xfrm rot="10800000" flipH="1" flipV="1">
            <a:off x="7153668" y="6121379"/>
            <a:ext cx="391891" cy="3563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400" dirty="0">
                <a:latin typeface="Cambria"/>
                <a:ea typeface="ＭＳ 明朝"/>
                <a:cs typeface="Cambria"/>
              </a:rPr>
              <a:t>M</a:t>
            </a:r>
            <a:r>
              <a:rPr lang="tr-TR" sz="1400" baseline="-25000" dirty="0">
                <a:latin typeface="Cambria"/>
                <a:ea typeface="ＭＳ 明朝"/>
                <a:cs typeface="Cambria"/>
              </a:rPr>
              <a:t>TKD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5" name="Rectangle 14"/>
          <p:cNvSpPr/>
          <p:nvPr/>
        </p:nvSpPr>
        <p:spPr>
          <a:xfrm rot="10800000" flipH="1" flipV="1">
            <a:off x="7662406" y="6144768"/>
            <a:ext cx="391891" cy="3457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400" dirty="0">
                <a:latin typeface="Cambria"/>
                <a:ea typeface="ＭＳ 明朝"/>
                <a:cs typeface="Cambria"/>
              </a:rPr>
              <a:t>M</a:t>
            </a:r>
            <a:r>
              <a:rPr lang="tr-TR" sz="1400" baseline="-25000" dirty="0">
                <a:latin typeface="Cambria"/>
                <a:ea typeface="ＭＳ 明朝"/>
                <a:cs typeface="Cambria"/>
              </a:rPr>
              <a:t>TUD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6" name="Rectangle 15"/>
          <p:cNvSpPr/>
          <p:nvPr/>
        </p:nvSpPr>
        <p:spPr>
          <a:xfrm rot="10800000" flipH="1" flipV="1">
            <a:off x="5317330" y="6132713"/>
            <a:ext cx="474188" cy="3457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400" dirty="0">
                <a:latin typeface="Cambria"/>
                <a:ea typeface="ＭＳ 明朝"/>
                <a:cs typeface="Cambria"/>
              </a:rPr>
              <a:t>M</a:t>
            </a:r>
            <a:r>
              <a:rPr lang="tr-TR" sz="1400" baseline="-25000" dirty="0">
                <a:latin typeface="Cambria"/>
                <a:ea typeface="ＭＳ 明朝"/>
                <a:cs typeface="Cambria"/>
              </a:rPr>
              <a:t>AUD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7" name="Rectangle 16"/>
          <p:cNvSpPr/>
          <p:nvPr/>
        </p:nvSpPr>
        <p:spPr>
          <a:xfrm rot="10800000" flipH="1" flipV="1">
            <a:off x="5908299" y="6148068"/>
            <a:ext cx="474188" cy="3457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400" dirty="0">
                <a:latin typeface="Cambria"/>
                <a:ea typeface="ＭＳ 明朝"/>
                <a:cs typeface="Cambria"/>
              </a:rPr>
              <a:t>M</a:t>
            </a:r>
            <a:r>
              <a:rPr lang="tr-TR" sz="1400" baseline="-25000" dirty="0">
                <a:latin typeface="Cambria"/>
                <a:ea typeface="ＭＳ 明朝"/>
                <a:cs typeface="Cambria"/>
              </a:rPr>
              <a:t>AKD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292152" y="4039960"/>
            <a:ext cx="1220476" cy="30177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400" dirty="0">
                <a:effectLst/>
                <a:latin typeface="Cambria"/>
                <a:ea typeface="ＭＳ 明朝"/>
                <a:cs typeface="Cambria"/>
              </a:rPr>
              <a:t>UD Eksiklik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74528" y="5105998"/>
            <a:ext cx="1220476" cy="30177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400" dirty="0">
                <a:latin typeface="Cambria"/>
                <a:ea typeface="ＭＳ 明朝"/>
                <a:cs typeface="Cambria"/>
              </a:rPr>
              <a:t>K</a:t>
            </a:r>
            <a:r>
              <a:rPr lang="tr-TR" sz="1400" dirty="0">
                <a:effectLst/>
                <a:latin typeface="Cambria"/>
                <a:ea typeface="ＭＳ 明朝"/>
                <a:cs typeface="Cambria"/>
              </a:rPr>
              <a:t>D Eksiklik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418561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Kira Kontrolü</a:t>
            </a:r>
            <a:r>
              <a:rPr lang="en-US" altLang="en-US" dirty="0"/>
              <a:t> </a:t>
            </a:r>
            <a:r>
              <a:rPr lang="en-US" altLang="en-US" dirty="0" err="1"/>
              <a:t>ve</a:t>
            </a:r>
            <a:r>
              <a:rPr lang="en-US" altLang="en-US" dirty="0"/>
              <a:t> </a:t>
            </a:r>
            <a:r>
              <a:rPr lang="en-US" altLang="en-US" dirty="0" err="1"/>
              <a:t>Zenginler</a:t>
            </a:r>
            <a:endParaRPr lang="en-US" altLang="en-US" dirty="0"/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/>
              <a:t>Kira </a:t>
            </a:r>
            <a:r>
              <a:rPr lang="en-US" altLang="en-US" sz="2800" dirty="0" err="1"/>
              <a:t>kontrolü</a:t>
            </a:r>
            <a:r>
              <a:rPr lang="en-US" altLang="en-US" sz="2800" dirty="0"/>
              <a:t> </a:t>
            </a:r>
            <a:r>
              <a:rPr lang="en-US" altLang="en-US" sz="2800" dirty="0" err="1"/>
              <a:t>ve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zenginler</a:t>
            </a:r>
            <a:endParaRPr lang="en-US" altLang="en-US" sz="2800" dirty="0"/>
          </a:p>
          <a:p>
            <a:pPr lvl="1"/>
            <a:r>
              <a:rPr lang="en-US" altLang="en-US" sz="2400" dirty="0"/>
              <a:t>Massachusetts, </a:t>
            </a:r>
            <a:r>
              <a:rPr lang="en-US" altLang="en-US" sz="2400" dirty="0" err="1"/>
              <a:t>kira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denetimli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birimlerdeki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insanların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yalnızca</a:t>
            </a:r>
            <a:r>
              <a:rPr lang="en-US" altLang="en-US" sz="2400" dirty="0"/>
              <a:t> %6'sının </a:t>
            </a:r>
            <a:r>
              <a:rPr lang="en-US" altLang="en-US" sz="2400" dirty="0" err="1"/>
              <a:t>yoksul</a:t>
            </a:r>
            <a:r>
              <a:rPr lang="en-US" altLang="en-US" sz="2400" dirty="0"/>
              <a:t> </a:t>
            </a:r>
            <a:r>
              <a:rPr lang="en-US" altLang="en-US" sz="2400" dirty="0" err="1"/>
              <a:t>olması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nedeniyle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kira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denetimini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kısmen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sona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erdirmeye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karar</a:t>
            </a:r>
            <a:r>
              <a:rPr lang="en-US" altLang="en-US" sz="2400" dirty="0"/>
              <a:t> </a:t>
            </a:r>
            <a:r>
              <a:rPr lang="en-US" altLang="en-US" sz="2400" dirty="0" err="1"/>
              <a:t>verdi</a:t>
            </a:r>
            <a:r>
              <a:rPr lang="en-US" altLang="en-US" sz="2400" dirty="0"/>
              <a:t>.</a:t>
            </a:r>
          </a:p>
          <a:p>
            <a:pPr lvl="1"/>
            <a:r>
              <a:rPr lang="en-US" altLang="en-US" sz="2400" dirty="0" err="1"/>
              <a:t>Aktrisler</a:t>
            </a:r>
            <a:r>
              <a:rPr lang="en-US" altLang="en-US" sz="2400" dirty="0"/>
              <a:t> Mia Farrow </a:t>
            </a:r>
            <a:r>
              <a:rPr lang="en-US" altLang="en-US" sz="2400" dirty="0" err="1"/>
              <a:t>ve</a:t>
            </a:r>
            <a:r>
              <a:rPr lang="en-US" altLang="en-US" sz="2400" dirty="0"/>
              <a:t> Faye Dunaway </a:t>
            </a:r>
            <a:r>
              <a:rPr lang="en-US" altLang="en-US" sz="2400" dirty="0" err="1"/>
              <a:t>yıllarca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kira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kontrollü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birimlerde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yaşadı</a:t>
            </a:r>
            <a:r>
              <a:rPr lang="en-US" altLang="en-US" sz="2400" dirty="0"/>
              <a:t>.</a:t>
            </a:r>
          </a:p>
          <a:p>
            <a:pPr lvl="1"/>
            <a:r>
              <a:rPr lang="en-US" altLang="en-US" sz="2400" dirty="0" err="1"/>
              <a:t>Soru</a:t>
            </a:r>
            <a:r>
              <a:rPr lang="en-US" altLang="en-US" sz="2400" dirty="0"/>
              <a:t>: </a:t>
            </a:r>
            <a:r>
              <a:rPr lang="en-US" altLang="en-US" sz="2400" dirty="0" err="1"/>
              <a:t>En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iyi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kaynak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dağılımı</a:t>
            </a:r>
            <a:r>
              <a:rPr lang="en-US" altLang="en-US" sz="2400" dirty="0"/>
              <a:t> </a:t>
            </a:r>
            <a:r>
              <a:rPr lang="en-US" altLang="en-US" sz="2400"/>
              <a:t>hangisidir?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7972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Taban Fiyat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1981200" y="1712913"/>
            <a:ext cx="8229600" cy="4895850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Anımsayın ki taban fiyat</a:t>
            </a:r>
          </a:p>
          <a:p>
            <a:pPr lvl="1"/>
            <a:r>
              <a:rPr lang="tr-TR" altLang="en-US" noProof="0" dirty="0">
                <a:latin typeface="Cambria"/>
                <a:cs typeface="Cambria"/>
              </a:rPr>
              <a:t>Minimum yasal fiyattır.</a:t>
            </a:r>
          </a:p>
          <a:p>
            <a:r>
              <a:rPr lang="tr-TR" altLang="en-US" noProof="0" dirty="0">
                <a:latin typeface="Cambria"/>
                <a:cs typeface="Cambria"/>
              </a:rPr>
              <a:t>Kimler taban fiyat için lobi yapar?</a:t>
            </a:r>
          </a:p>
          <a:p>
            <a:pPr lvl="1"/>
            <a:r>
              <a:rPr lang="tr-TR" altLang="en-US" noProof="0" dirty="0">
                <a:latin typeface="Cambria"/>
                <a:cs typeface="Cambria"/>
              </a:rPr>
              <a:t>Söz konusu ürünü üreten üreticiler.</a:t>
            </a:r>
          </a:p>
        </p:txBody>
      </p:sp>
    </p:spTree>
    <p:extLst>
      <p:ext uri="{BB962C8B-B14F-4D97-AF65-F5344CB8AC3E}">
        <p14:creationId xmlns:p14="http://schemas.microsoft.com/office/powerpoint/2010/main" val="199572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9" name="Title 12"/>
          <p:cNvSpPr>
            <a:spLocks noGrp="1"/>
          </p:cNvSpPr>
          <p:nvPr>
            <p:ph type="title" idx="4294967295"/>
          </p:nvPr>
        </p:nvSpPr>
        <p:spPr>
          <a:xfrm>
            <a:off x="2438400" y="1"/>
            <a:ext cx="8534400" cy="728663"/>
          </a:xfrm>
        </p:spPr>
        <p:txBody>
          <a:bodyPr/>
          <a:lstStyle/>
          <a:p>
            <a:pPr algn="ctr" eaLnBrk="1" hangingPunct="1"/>
            <a:r>
              <a:rPr lang="tr-TR" altLang="en-US" noProof="0" dirty="0">
                <a:latin typeface="Cambria"/>
                <a:cs typeface="Cambria"/>
              </a:rPr>
              <a:t>Bağlayıcı Olmayan Taban Fiyat</a:t>
            </a:r>
          </a:p>
        </p:txBody>
      </p:sp>
      <p:pic>
        <p:nvPicPr>
          <p:cNvPr id="13" name="Picture 2" descr="FIG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393" y="836612"/>
            <a:ext cx="7970838" cy="6021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827970" y="849199"/>
            <a:ext cx="2693229" cy="2684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65082" y="6305550"/>
            <a:ext cx="2029568" cy="2836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E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952632" y="6267450"/>
            <a:ext cx="2029568" cy="5270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3200" dirty="0">
                <a:latin typeface="Cambria"/>
                <a:ea typeface="ＭＳ 明朝"/>
                <a:cs typeface="Cambria"/>
              </a:rPr>
              <a:t>Miktar</a:t>
            </a:r>
            <a:endParaRPr lang="tr-TR" sz="3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12232" y="4718050"/>
            <a:ext cx="645268" cy="35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 err="1">
                <a:latin typeface="Cambria"/>
                <a:ea typeface="ＭＳ 明朝"/>
                <a:cs typeface="Cambria"/>
              </a:rPr>
              <a:t>F</a:t>
            </a:r>
            <a:r>
              <a:rPr lang="tr-TR" sz="1600" b="1" baseline="-25000" dirty="0" err="1">
                <a:latin typeface="Cambria"/>
                <a:ea typeface="ＭＳ 明朝"/>
                <a:cs typeface="Cambria"/>
              </a:rPr>
              <a:t>Taban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37632" y="4070350"/>
            <a:ext cx="645268" cy="35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latin typeface="Cambria"/>
                <a:ea typeface="ＭＳ 明朝"/>
                <a:cs typeface="Cambria"/>
              </a:rPr>
              <a:t>F</a:t>
            </a:r>
            <a:r>
              <a:rPr lang="tr-TR" sz="1600" b="1" baseline="-25000" dirty="0">
                <a:latin typeface="Cambria"/>
                <a:ea typeface="ＭＳ 明朝"/>
                <a:cs typeface="Cambria"/>
              </a:rPr>
              <a:t>E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600332" y="5619750"/>
            <a:ext cx="188068" cy="35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756863" y="1377160"/>
            <a:ext cx="188068" cy="2428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83632" y="1117600"/>
            <a:ext cx="1350118" cy="81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3200" dirty="0">
                <a:latin typeface="Cambria"/>
                <a:ea typeface="ＭＳ 明朝"/>
                <a:cs typeface="Cambria"/>
              </a:rPr>
              <a:t>Fiyat</a:t>
            </a:r>
            <a:endParaRPr lang="tr-TR" sz="3200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96686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9" name="Title 12"/>
          <p:cNvSpPr>
            <a:spLocks noGrp="1"/>
          </p:cNvSpPr>
          <p:nvPr>
            <p:ph type="title" idx="4294967295"/>
          </p:nvPr>
        </p:nvSpPr>
        <p:spPr>
          <a:xfrm>
            <a:off x="1227858" y="37638"/>
            <a:ext cx="10515600" cy="728663"/>
          </a:xfrm>
        </p:spPr>
        <p:txBody>
          <a:bodyPr/>
          <a:lstStyle/>
          <a:p>
            <a:pPr algn="ctr" eaLnBrk="1" hangingPunct="1"/>
            <a:r>
              <a:rPr lang="tr-TR" altLang="en-US" noProof="0" dirty="0">
                <a:latin typeface="Cambria"/>
                <a:cs typeface="Cambria"/>
              </a:rPr>
              <a:t>Bağlayıcı Taban Fiyat: Kısa Dönem</a:t>
            </a:r>
          </a:p>
        </p:txBody>
      </p:sp>
      <p:sp>
        <p:nvSpPr>
          <p:cNvPr id="6" name="Rectangle 5"/>
          <p:cNvSpPr/>
          <p:nvPr/>
        </p:nvSpPr>
        <p:spPr>
          <a:xfrm>
            <a:off x="1827970" y="849199"/>
            <a:ext cx="2693229" cy="2684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pic>
        <p:nvPicPr>
          <p:cNvPr id="5" name="Picture 2" descr="FIG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0" y="965199"/>
            <a:ext cx="7924800" cy="5757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7825632" y="6121400"/>
            <a:ext cx="2029568" cy="60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3200" dirty="0">
                <a:latin typeface="Cambria"/>
                <a:ea typeface="ＭＳ 明朝"/>
                <a:cs typeface="Cambria"/>
              </a:rPr>
              <a:t>Miktar</a:t>
            </a:r>
            <a:endParaRPr lang="tr-TR" sz="3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83632" y="1118807"/>
            <a:ext cx="1413618" cy="9373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3200" dirty="0">
                <a:latin typeface="Cambria"/>
                <a:ea typeface="ＭＳ 明朝"/>
                <a:cs typeface="Cambria"/>
              </a:rPr>
              <a:t>Fiyat</a:t>
            </a:r>
            <a:endParaRPr lang="tr-TR" sz="3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31282" y="2133600"/>
            <a:ext cx="721468" cy="35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 err="1">
                <a:latin typeface="Cambria"/>
                <a:ea typeface="ＭＳ 明朝"/>
                <a:cs typeface="Cambria"/>
              </a:rPr>
              <a:t>F</a:t>
            </a:r>
            <a:r>
              <a:rPr lang="tr-TR" sz="1600" b="1" baseline="-25000" dirty="0" err="1">
                <a:latin typeface="Cambria"/>
                <a:ea typeface="ＭＳ 明朝"/>
                <a:cs typeface="Cambria"/>
              </a:rPr>
              <a:t>Taban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32782" y="844550"/>
            <a:ext cx="3617068" cy="35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32050" y="3956050"/>
            <a:ext cx="431800" cy="349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latin typeface="Cambria"/>
                <a:ea typeface="ＭＳ 明朝"/>
                <a:cs typeface="Cambria"/>
              </a:rPr>
              <a:t>F</a:t>
            </a:r>
            <a:r>
              <a:rPr lang="tr-TR" sz="1600" b="1" baseline="-25000" dirty="0">
                <a:latin typeface="Cambria"/>
                <a:ea typeface="ＭＳ 明朝"/>
                <a:cs typeface="Cambria"/>
              </a:rPr>
              <a:t>E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65300" y="4662329"/>
            <a:ext cx="1092200" cy="4225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 err="1">
                <a:latin typeface="Cambria"/>
                <a:ea typeface="ＭＳ 明朝"/>
                <a:cs typeface="Cambria"/>
              </a:rPr>
              <a:t>F</a:t>
            </a:r>
            <a:r>
              <a:rPr lang="tr-TR" sz="1600" b="1" baseline="-25000" dirty="0" err="1">
                <a:latin typeface="Cambria"/>
                <a:ea typeface="ＭＳ 明朝"/>
                <a:cs typeface="Cambria"/>
              </a:rPr>
              <a:t>Karaborsa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514850" y="6229350"/>
            <a:ext cx="431800" cy="349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T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381750" y="6227408"/>
            <a:ext cx="431800" cy="349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E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042150" y="6221058"/>
            <a:ext cx="431800" cy="349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A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290313" y="5628110"/>
            <a:ext cx="196850" cy="22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499350" y="1497693"/>
            <a:ext cx="203200" cy="22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475764" y="4556578"/>
            <a:ext cx="1016000" cy="349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 err="1">
                <a:latin typeface="Cambria"/>
                <a:ea typeface="ＭＳ 明朝"/>
                <a:cs typeface="Cambria"/>
              </a:rPr>
              <a:t>E</a:t>
            </a:r>
            <a:r>
              <a:rPr lang="tr-TR" sz="1600" b="1" baseline="-25000" dirty="0" err="1">
                <a:latin typeface="Cambria"/>
                <a:ea typeface="ＭＳ 明朝"/>
                <a:cs typeface="Cambria"/>
              </a:rPr>
              <a:t>Karaborsa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660158" y="1588078"/>
            <a:ext cx="825500" cy="22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latin typeface="Cambria"/>
                <a:ea typeface="ＭＳ 明朝"/>
                <a:cs typeface="Cambria"/>
              </a:rPr>
              <a:t>Fazlalık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593965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1981200" y="-69449"/>
            <a:ext cx="8229600" cy="952537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Taban Fiyat: Süt Örneği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1992148" y="1264016"/>
            <a:ext cx="8229600" cy="4895850"/>
          </a:xfrm>
        </p:spPr>
        <p:txBody>
          <a:bodyPr/>
          <a:lstStyle/>
          <a:p>
            <a:pPr eaLnBrk="1" hangingPunct="1"/>
            <a:r>
              <a:rPr lang="tr-TR" altLang="en-US" sz="2200" noProof="0" dirty="0">
                <a:latin typeface="Cambria"/>
                <a:cs typeface="Cambria"/>
              </a:rPr>
              <a:t>İstenmeyen sonuçlar</a:t>
            </a:r>
          </a:p>
          <a:p>
            <a:pPr lvl="1" eaLnBrk="1" hangingPunct="1"/>
            <a:r>
              <a:rPr lang="tr-TR" altLang="en-US" sz="2200" noProof="0" dirty="0">
                <a:latin typeface="Cambria"/>
                <a:cs typeface="Cambria"/>
              </a:rPr>
              <a:t>Piyasada olması gerekenden daha çok miktarda süt olur.</a:t>
            </a:r>
          </a:p>
          <a:p>
            <a:pPr lvl="1" eaLnBrk="1" hangingPunct="1"/>
            <a:r>
              <a:rPr lang="tr-TR" altLang="en-US" sz="2200" noProof="0" dirty="0">
                <a:latin typeface="Cambria"/>
                <a:cs typeface="Cambria"/>
              </a:rPr>
              <a:t>Bozuk süt problemi.</a:t>
            </a:r>
          </a:p>
          <a:p>
            <a:pPr lvl="1" eaLnBrk="1" hangingPunct="1"/>
            <a:r>
              <a:rPr lang="tr-TR" altLang="en-US" sz="2200" noProof="0" dirty="0">
                <a:latin typeface="Cambria"/>
                <a:cs typeface="Cambria"/>
              </a:rPr>
              <a:t>Karaborsa (Black Market) oluşur.</a:t>
            </a:r>
          </a:p>
          <a:p>
            <a:pPr lvl="1" eaLnBrk="1" hangingPunct="1"/>
            <a:r>
              <a:rPr lang="tr-TR" altLang="en-US" sz="2200" noProof="0" dirty="0">
                <a:latin typeface="Cambria"/>
                <a:cs typeface="Cambria"/>
              </a:rPr>
              <a:t>Fazlalık süt yasal olmayan indirimler vasıtasıyla karaborsada satılır.</a:t>
            </a:r>
          </a:p>
          <a:p>
            <a:pPr lvl="1" eaLnBrk="1" hangingPunct="1"/>
            <a:r>
              <a:rPr lang="tr-TR" altLang="en-US" sz="2200" noProof="0" dirty="0">
                <a:latin typeface="Cambria"/>
                <a:cs typeface="Cambria"/>
              </a:rPr>
              <a:t>Süt üreticileri ellerindeki sütü zorlanarak sattıkları için daha kötü duruma düşerler</a:t>
            </a:r>
            <a:r>
              <a:rPr lang="tr-TR" altLang="en-US" sz="2800" noProof="0" dirty="0">
                <a:latin typeface="Cambria"/>
                <a:cs typeface="Cambri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11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9" name="Title 11"/>
          <p:cNvSpPr>
            <a:spLocks noGrp="1"/>
          </p:cNvSpPr>
          <p:nvPr>
            <p:ph type="title" idx="4294967295"/>
          </p:nvPr>
        </p:nvSpPr>
        <p:spPr>
          <a:xfrm>
            <a:off x="1553600" y="36793"/>
            <a:ext cx="9994900" cy="728663"/>
          </a:xfrm>
        </p:spPr>
        <p:txBody>
          <a:bodyPr/>
          <a:lstStyle/>
          <a:p>
            <a:pPr algn="ctr" eaLnBrk="1" hangingPunct="1"/>
            <a:r>
              <a:rPr lang="tr-TR" altLang="en-US" sz="4000" noProof="0" dirty="0">
                <a:latin typeface="Cambria"/>
                <a:cs typeface="Cambria"/>
              </a:rPr>
              <a:t>Bağlayıcı Taban Fiyat: Uzun Dönem</a:t>
            </a:r>
          </a:p>
        </p:txBody>
      </p:sp>
      <p:pic>
        <p:nvPicPr>
          <p:cNvPr id="12" name="Picture 2" descr="FIG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700" y="836612"/>
            <a:ext cx="7659688" cy="6021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983632" y="1085215"/>
            <a:ext cx="1413618" cy="7124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3200" dirty="0">
                <a:latin typeface="Cambria"/>
                <a:ea typeface="ＭＳ 明朝"/>
                <a:cs typeface="Cambria"/>
              </a:rPr>
              <a:t>Fiyat</a:t>
            </a:r>
            <a:endParaRPr lang="tr-TR" sz="3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15332" y="831850"/>
            <a:ext cx="4607668" cy="26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tr-TR" sz="3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711332" y="6248400"/>
            <a:ext cx="2029568" cy="60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3200" dirty="0">
                <a:latin typeface="Cambria"/>
                <a:ea typeface="ＭＳ 明朝"/>
                <a:cs typeface="Cambria"/>
              </a:rPr>
              <a:t>Miktar</a:t>
            </a:r>
            <a:endParaRPr lang="tr-TR" sz="3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01132" y="3752850"/>
            <a:ext cx="645268" cy="35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latin typeface="Cambria"/>
                <a:ea typeface="ＭＳ 明朝"/>
                <a:cs typeface="Cambria"/>
              </a:rPr>
              <a:t>F</a:t>
            </a:r>
            <a:r>
              <a:rPr lang="tr-TR" sz="1600" b="1" baseline="-25000" dirty="0">
                <a:latin typeface="Cambria"/>
                <a:ea typeface="ＭＳ 明朝"/>
                <a:cs typeface="Cambria"/>
              </a:rPr>
              <a:t>E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56632" y="5099050"/>
            <a:ext cx="1102468" cy="35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 err="1">
                <a:latin typeface="Cambria"/>
                <a:ea typeface="ＭＳ 明朝"/>
                <a:cs typeface="Cambria"/>
              </a:rPr>
              <a:t>F</a:t>
            </a:r>
            <a:r>
              <a:rPr lang="tr-TR" sz="1600" b="1" baseline="-25000" dirty="0" err="1">
                <a:latin typeface="Cambria"/>
                <a:ea typeface="ＭＳ 明朝"/>
                <a:cs typeface="Cambria"/>
              </a:rPr>
              <a:t>Karaborsa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45732" y="5962650"/>
            <a:ext cx="645268" cy="35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T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460632" y="6026150"/>
            <a:ext cx="645268" cy="35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A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28632" y="6026150"/>
            <a:ext cx="645268" cy="35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E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37632" y="1809750"/>
            <a:ext cx="721468" cy="35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 err="1">
                <a:latin typeface="Cambria"/>
                <a:ea typeface="ＭＳ 明朝"/>
                <a:cs typeface="Cambria"/>
              </a:rPr>
              <a:t>F</a:t>
            </a:r>
            <a:r>
              <a:rPr lang="tr-TR" sz="1600" b="1" baseline="-25000" dirty="0" err="1">
                <a:latin typeface="Cambria"/>
                <a:ea typeface="ＭＳ 明朝"/>
                <a:cs typeface="Cambria"/>
              </a:rPr>
              <a:t>Taban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711332" y="5238750"/>
            <a:ext cx="1026268" cy="35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 err="1">
                <a:latin typeface="Cambria"/>
                <a:ea typeface="ＭＳ 明朝"/>
                <a:cs typeface="Cambria"/>
              </a:rPr>
              <a:t>E</a:t>
            </a:r>
            <a:r>
              <a:rPr lang="tr-TR" sz="1600" b="1" baseline="-25000" dirty="0" err="1">
                <a:latin typeface="Cambria"/>
                <a:ea typeface="ＭＳ 明朝"/>
                <a:cs typeface="Cambria"/>
              </a:rPr>
              <a:t>Karaborsa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902345" y="4966155"/>
            <a:ext cx="334118" cy="33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UD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689232" y="1301750"/>
            <a:ext cx="334118" cy="33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UD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355482" y="1238250"/>
            <a:ext cx="1985118" cy="33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latin typeface="Cambria"/>
                <a:ea typeface="ＭＳ 明朝"/>
                <a:cs typeface="Cambria"/>
              </a:rPr>
              <a:t>Fazlalık Arttı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319881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Asgari Ücret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1981200" y="1712913"/>
            <a:ext cx="8229600" cy="4895850"/>
          </a:xfrm>
        </p:spPr>
        <p:txBody>
          <a:bodyPr/>
          <a:lstStyle/>
          <a:p>
            <a:r>
              <a:rPr lang="tr-TR" altLang="en-US" sz="3200" noProof="0" dirty="0">
                <a:latin typeface="Cambria"/>
                <a:cs typeface="Cambria"/>
              </a:rPr>
              <a:t>Asgari Ücret</a:t>
            </a:r>
          </a:p>
          <a:p>
            <a:pPr lvl="1"/>
            <a:r>
              <a:rPr lang="tr-TR" altLang="en-US" sz="2800" noProof="0" dirty="0">
                <a:latin typeface="Cambria"/>
                <a:cs typeface="Cambria"/>
              </a:rPr>
              <a:t>Yasal olarak verilebilecek minimum ücret. Taban fiyat olarak çalışır.</a:t>
            </a:r>
          </a:p>
          <a:p>
            <a:r>
              <a:rPr lang="tr-TR" altLang="en-US" sz="3200" noProof="0" dirty="0">
                <a:latin typeface="Cambria"/>
                <a:cs typeface="Cambria"/>
              </a:rPr>
              <a:t>Asgari ücretin nedeni/mantığı:</a:t>
            </a:r>
          </a:p>
          <a:p>
            <a:pPr lvl="1"/>
            <a:r>
              <a:rPr lang="tr-TR" altLang="en-US" sz="2800" noProof="0" dirty="0">
                <a:latin typeface="Cambria"/>
                <a:cs typeface="Cambria"/>
              </a:rPr>
              <a:t>Yaşayacak kadar ücret.</a:t>
            </a:r>
            <a:endParaRPr lang="tr-TR" altLang="ja-JP" sz="2800" noProof="0" dirty="0">
              <a:latin typeface="Cambria"/>
              <a:cs typeface="Cambria"/>
            </a:endParaRPr>
          </a:p>
          <a:p>
            <a:pPr lvl="1"/>
            <a:r>
              <a:rPr lang="tr-TR" altLang="en-US" sz="2800" noProof="0" dirty="0">
                <a:latin typeface="Cambria"/>
                <a:cs typeface="Cambria"/>
              </a:rPr>
              <a:t>Vasıfsız düşük gelirliye 						 yardım.</a:t>
            </a:r>
          </a:p>
        </p:txBody>
      </p:sp>
      <p:pic>
        <p:nvPicPr>
          <p:cNvPr id="28676" name="Picture 5" descr="I:\DirkTextbookN\Jpegs(All)\VOLUME_1_MICRO_Class-test\04_PRINECO_CH0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149" y="4193787"/>
            <a:ext cx="3708400" cy="250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306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İşgücü Piyasası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Mal ve hizmetler için olan arz ve talep analizinde:</a:t>
            </a:r>
          </a:p>
          <a:p>
            <a:pPr lvl="1"/>
            <a:r>
              <a:rPr lang="tr-TR" altLang="en-US" u="sng" noProof="0" dirty="0">
                <a:latin typeface="Cambria"/>
                <a:cs typeface="Cambria"/>
              </a:rPr>
              <a:t>Tüketiciler</a:t>
            </a:r>
            <a:r>
              <a:rPr lang="tr-TR" altLang="en-US" noProof="0" dirty="0">
                <a:latin typeface="Cambria"/>
                <a:cs typeface="Cambria"/>
              </a:rPr>
              <a:t> malları talep ederler.</a:t>
            </a:r>
          </a:p>
          <a:p>
            <a:pPr lvl="1"/>
            <a:r>
              <a:rPr lang="tr-TR" altLang="en-US" u="sng" noProof="0" dirty="0">
                <a:latin typeface="Cambria"/>
                <a:cs typeface="Cambria"/>
              </a:rPr>
              <a:t>Firmalar</a:t>
            </a:r>
            <a:r>
              <a:rPr lang="tr-TR" altLang="en-US" noProof="0" dirty="0">
                <a:latin typeface="Cambria"/>
                <a:cs typeface="Cambria"/>
              </a:rPr>
              <a:t> malları arz ederler.</a:t>
            </a:r>
          </a:p>
        </p:txBody>
      </p:sp>
    </p:spTree>
    <p:extLst>
      <p:ext uri="{BB962C8B-B14F-4D97-AF65-F5344CB8AC3E}">
        <p14:creationId xmlns:p14="http://schemas.microsoft.com/office/powerpoint/2010/main" val="95639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1527175"/>
          </a:xfrm>
        </p:spPr>
        <p:txBody>
          <a:bodyPr/>
          <a:lstStyle/>
          <a:p>
            <a:r>
              <a:rPr lang="tr-TR" altLang="en-US" dirty="0">
                <a:latin typeface="Cambria"/>
              </a:rPr>
              <a:t>Hafta #5 Konu Başlıkları</a:t>
            </a:r>
            <a:endParaRPr lang="tr-TR" altLang="en-US" noProof="0" dirty="0">
              <a:latin typeface="Cambria"/>
              <a:cs typeface="Cambria"/>
            </a:endParaRPr>
          </a:p>
        </p:txBody>
      </p:sp>
      <p:sp>
        <p:nvSpPr>
          <p:cNvPr id="12290" name="Content Placeholder 2"/>
          <p:cNvSpPr>
            <a:spLocks noGrp="1"/>
          </p:cNvSpPr>
          <p:nvPr>
            <p:ph idx="1"/>
          </p:nvPr>
        </p:nvSpPr>
        <p:spPr>
          <a:xfrm>
            <a:off x="1968500" y="1598613"/>
            <a:ext cx="8229600" cy="4096216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/>
            </a:pPr>
            <a:r>
              <a:rPr lang="tr-TR" sz="2400" noProof="0" dirty="0">
                <a:latin typeface="Cambria"/>
                <a:ea typeface="MS PGothic" charset="0"/>
                <a:cs typeface="Cambria"/>
              </a:rPr>
              <a:t>Fiyat Kontrolleri</a:t>
            </a:r>
            <a:endParaRPr lang="tr-TR" sz="2400" cap="none" noProof="0" dirty="0">
              <a:latin typeface="Cambria"/>
              <a:ea typeface="MS PGothic" charset="0"/>
              <a:cs typeface="Cambria"/>
            </a:endParaRPr>
          </a:p>
          <a:p>
            <a:pPr marL="514350" indent="-514350" eaLnBrk="1" hangingPunct="1">
              <a:buFont typeface="+mj-lt"/>
              <a:buAutoNum type="arabicPeriod"/>
            </a:pPr>
            <a:r>
              <a:rPr lang="tr-TR" sz="2400" noProof="0" dirty="0">
                <a:latin typeface="Cambria"/>
                <a:ea typeface="MS PGothic" charset="0"/>
                <a:cs typeface="Cambria"/>
              </a:rPr>
              <a:t>Bağlayıcı / Bağlayıcı Olmayan Tavan Fiyat*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tr-TR" sz="2400" noProof="0" dirty="0">
                <a:latin typeface="Cambria"/>
                <a:ea typeface="MS PGothic" charset="0"/>
                <a:cs typeface="Cambria"/>
              </a:rPr>
              <a:t>Bağlayıcı / Bağlayıcı Olmayan Taban Fiyat</a:t>
            </a:r>
            <a:r>
              <a:rPr lang="tr-TR" sz="2400" cap="none" noProof="0" dirty="0">
                <a:latin typeface="Cambria"/>
                <a:ea typeface="MS PGothic" charset="0"/>
                <a:cs typeface="Cambria"/>
              </a:rPr>
              <a:t>*</a:t>
            </a:r>
            <a:endParaRPr lang="tr-TR" sz="2400" noProof="0" dirty="0">
              <a:latin typeface="Cambria"/>
              <a:ea typeface="MS PGothic" charset="0"/>
              <a:cs typeface="Cambria"/>
            </a:endParaRPr>
          </a:p>
          <a:p>
            <a:pPr marL="514350" indent="-514350" eaLnBrk="1" hangingPunct="1">
              <a:buFont typeface="+mj-lt"/>
              <a:buAutoNum type="arabicPeriod"/>
            </a:pPr>
            <a:r>
              <a:rPr lang="tr-TR" sz="2400" cap="none" noProof="0" dirty="0">
                <a:latin typeface="Cambria"/>
                <a:ea typeface="MS PGothic" charset="0"/>
                <a:cs typeface="Cambria"/>
              </a:rPr>
              <a:t>İşgücü Piyasası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tr-TR" sz="2400" noProof="0" dirty="0">
                <a:latin typeface="Cambria"/>
                <a:ea typeface="MS PGothic" charset="0"/>
                <a:cs typeface="Cambria"/>
              </a:rPr>
              <a:t>Tüketici Fazlası* / Ödeme İstekliliği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tr-TR" sz="2400" noProof="0" dirty="0">
                <a:latin typeface="Cambria"/>
                <a:ea typeface="MS PGothic" charset="0"/>
                <a:cs typeface="Cambria"/>
              </a:rPr>
              <a:t>Üretici Fazlası* / Satma İstekliliği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tr-TR" sz="2400" noProof="0" dirty="0">
                <a:latin typeface="Cambria"/>
                <a:ea typeface="MS PGothic" charset="0"/>
                <a:cs typeface="Cambria"/>
              </a:rPr>
              <a:t>Vergilendirme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tr-TR" altLang="en-US" sz="2400" noProof="0" dirty="0">
                <a:latin typeface="Cambria"/>
                <a:cs typeface="Cambria"/>
              </a:rPr>
              <a:t>Toplumsal Kayıp / İktisadi Etkinlik Kaybı*</a:t>
            </a:r>
            <a:endParaRPr lang="tr-TR" sz="2400" cap="none" noProof="0" dirty="0">
              <a:latin typeface="Cambria"/>
              <a:ea typeface="MS PGothic" charset="0"/>
              <a:cs typeface="Cambria"/>
            </a:endParaRPr>
          </a:p>
          <a:p>
            <a:pPr marL="0" indent="0" eaLnBrk="1" hangingPunct="1">
              <a:buNone/>
            </a:pPr>
            <a:r>
              <a:rPr lang="tr-TR" altLang="en-US" sz="1600" dirty="0">
                <a:ea typeface="MS PGothic" charset="0"/>
              </a:rPr>
              <a:t>"</a:t>
            </a:r>
            <a:r>
              <a:rPr lang="tr-TR" altLang="en-US" sz="1600" noProof="0" dirty="0">
                <a:latin typeface="Cambria"/>
                <a:ea typeface="MS PGothic" charset="0"/>
                <a:cs typeface="Cambria"/>
              </a:rPr>
              <a:t>*" En önemli konu başlıklarını belirtir. </a:t>
            </a:r>
          </a:p>
          <a:p>
            <a:pPr marL="0" indent="0" eaLnBrk="1" hangingPunct="1">
              <a:buNone/>
            </a:pPr>
            <a:r>
              <a:rPr lang="tr-TR" altLang="en-US" sz="1600" noProof="0" dirty="0" err="1">
                <a:latin typeface="Cambria"/>
                <a:ea typeface="MS PGothic" charset="0"/>
                <a:cs typeface="Cambria"/>
              </a:rPr>
              <a:t>Mateer</a:t>
            </a:r>
            <a:r>
              <a:rPr lang="tr-TR" altLang="en-US" sz="1600" noProof="0" dirty="0">
                <a:latin typeface="Cambria"/>
                <a:ea typeface="MS PGothic" charset="0"/>
                <a:cs typeface="Cambria"/>
              </a:rPr>
              <a:t> ve </a:t>
            </a:r>
            <a:r>
              <a:rPr lang="tr-TR" altLang="en-US" sz="1600" noProof="0" dirty="0" err="1">
                <a:latin typeface="Cambria"/>
                <a:ea typeface="MS PGothic" charset="0"/>
                <a:cs typeface="Cambria"/>
              </a:rPr>
              <a:t>Coppock</a:t>
            </a:r>
            <a:r>
              <a:rPr lang="tr-TR" altLang="en-US" sz="1600" noProof="0" dirty="0">
                <a:latin typeface="Cambria"/>
                <a:ea typeface="MS PGothic" charset="0"/>
                <a:cs typeface="Cambria"/>
              </a:rPr>
              <a:t>: Bölüm #5 ve #6</a:t>
            </a:r>
          </a:p>
          <a:p>
            <a:pPr marL="0" indent="0" eaLnBrk="1" hangingPunct="1">
              <a:buNone/>
            </a:pPr>
            <a:endParaRPr lang="tr-TR" altLang="en-US" sz="1600" noProof="0" dirty="0">
              <a:latin typeface="Cambria"/>
              <a:ea typeface="MS PGothic" charset="0"/>
              <a:cs typeface="Cambri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C73968-5ABC-6D4E-94CD-2026BBC22F22}"/>
              </a:ext>
            </a:extLst>
          </p:cNvPr>
          <p:cNvSpPr txBox="1"/>
          <p:nvPr/>
        </p:nvSpPr>
        <p:spPr>
          <a:xfrm>
            <a:off x="266700" y="5791200"/>
            <a:ext cx="11696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u="sng" dirty="0">
                <a:solidFill>
                  <a:srgbClr val="FF0000"/>
                </a:solidFill>
                <a:latin typeface="Cambria"/>
              </a:rPr>
              <a:t>Önemli Not</a:t>
            </a:r>
            <a:r>
              <a:rPr lang="tr-TR" dirty="0">
                <a:solidFill>
                  <a:srgbClr val="FF0000"/>
                </a:solidFill>
                <a:latin typeface="Cambria"/>
              </a:rPr>
              <a:t>: Fiyat için "F", "P" ve "</a:t>
            </a:r>
            <a:r>
              <a:rPr lang="tr-TR" dirty="0" err="1">
                <a:solidFill>
                  <a:srgbClr val="FF0000"/>
                </a:solidFill>
                <a:latin typeface="Cambria"/>
              </a:rPr>
              <a:t>Price</a:t>
            </a:r>
            <a:r>
              <a:rPr lang="tr-TR" dirty="0">
                <a:solidFill>
                  <a:srgbClr val="FF0000"/>
                </a:solidFill>
                <a:latin typeface="Cambria"/>
              </a:rPr>
              <a:t>"; Miktar (Çıktı) için "M", "</a:t>
            </a:r>
            <a:r>
              <a:rPr lang="tr-TR" dirty="0" err="1">
                <a:solidFill>
                  <a:srgbClr val="FF0000"/>
                </a:solidFill>
                <a:latin typeface="Cambria"/>
              </a:rPr>
              <a:t>Q</a:t>
            </a:r>
            <a:r>
              <a:rPr lang="tr-TR" dirty="0">
                <a:solidFill>
                  <a:srgbClr val="FF0000"/>
                </a:solidFill>
                <a:latin typeface="Cambria"/>
              </a:rPr>
              <a:t>" ve "</a:t>
            </a:r>
            <a:r>
              <a:rPr lang="tr-TR" dirty="0" err="1">
                <a:solidFill>
                  <a:srgbClr val="FF0000"/>
                </a:solidFill>
                <a:latin typeface="Cambria"/>
              </a:rPr>
              <a:t>Quantity</a:t>
            </a:r>
            <a:r>
              <a:rPr lang="tr-TR" dirty="0">
                <a:solidFill>
                  <a:srgbClr val="FF0000"/>
                </a:solidFill>
                <a:latin typeface="Cambria"/>
              </a:rPr>
              <a:t>"; Talep için "T", "D" ve "</a:t>
            </a:r>
            <a:r>
              <a:rPr lang="tr-TR" dirty="0" err="1">
                <a:solidFill>
                  <a:srgbClr val="FF0000"/>
                </a:solidFill>
                <a:latin typeface="Cambria"/>
              </a:rPr>
              <a:t>Demand</a:t>
            </a:r>
            <a:r>
              <a:rPr lang="tr-TR" dirty="0">
                <a:solidFill>
                  <a:srgbClr val="FF0000"/>
                </a:solidFill>
                <a:latin typeface="Cambria"/>
              </a:rPr>
              <a:t>"; Arz için "A", "S" ve "</a:t>
            </a:r>
            <a:r>
              <a:rPr lang="tr-TR" dirty="0" err="1">
                <a:solidFill>
                  <a:srgbClr val="FF0000"/>
                </a:solidFill>
                <a:latin typeface="Cambria"/>
              </a:rPr>
              <a:t>Supply</a:t>
            </a:r>
            <a:r>
              <a:rPr lang="tr-TR" dirty="0">
                <a:solidFill>
                  <a:srgbClr val="FF0000"/>
                </a:solidFill>
                <a:latin typeface="Cambria"/>
              </a:rPr>
              <a:t>"; Denge için "E" ve "</a:t>
            </a:r>
            <a:r>
              <a:rPr lang="tr-TR" dirty="0" err="1">
                <a:solidFill>
                  <a:srgbClr val="FF0000"/>
                </a:solidFill>
                <a:latin typeface="Cambria"/>
              </a:rPr>
              <a:t>Equilibrium</a:t>
            </a:r>
            <a:r>
              <a:rPr lang="tr-TR" dirty="0">
                <a:solidFill>
                  <a:srgbClr val="FF0000"/>
                </a:solidFill>
                <a:latin typeface="Cambria"/>
              </a:rPr>
              <a:t>"; Kısa-Dönem için "KD" , "SR" ve "</a:t>
            </a:r>
            <a:r>
              <a:rPr lang="tr-TR" dirty="0" err="1">
                <a:solidFill>
                  <a:srgbClr val="FF0000"/>
                </a:solidFill>
                <a:latin typeface="Cambria"/>
              </a:rPr>
              <a:t>Short</a:t>
            </a:r>
            <a:r>
              <a:rPr lang="tr-TR" dirty="0">
                <a:solidFill>
                  <a:srgbClr val="FF0000"/>
                </a:solidFill>
                <a:latin typeface="Cambria"/>
              </a:rPr>
              <a:t>-Run"; Uzun-Dönem için "UD", "LR" ve "</a:t>
            </a:r>
            <a:r>
              <a:rPr lang="tr-TR" dirty="0" err="1">
                <a:solidFill>
                  <a:srgbClr val="FF0000"/>
                </a:solidFill>
                <a:latin typeface="Cambria"/>
              </a:rPr>
              <a:t>Long</a:t>
            </a:r>
            <a:r>
              <a:rPr lang="tr-TR" dirty="0">
                <a:solidFill>
                  <a:srgbClr val="FF0000"/>
                </a:solidFill>
                <a:latin typeface="Cambria"/>
              </a:rPr>
              <a:t>-Run" eş anlamlı olarak kullanılmıştır. </a:t>
            </a:r>
          </a:p>
          <a:p>
            <a:endParaRPr lang="tr-TR" dirty="0"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456744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İşgücü Piyasası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altLang="en-US" sz="2800" noProof="0" dirty="0">
                <a:latin typeface="Cambria"/>
                <a:cs typeface="Cambria"/>
              </a:rPr>
              <a:t>İşgücü için olan arz ve talep analizinde:</a:t>
            </a:r>
          </a:p>
          <a:p>
            <a:pPr lvl="1"/>
            <a:r>
              <a:rPr lang="tr-TR" altLang="en-US" sz="2400" noProof="0" dirty="0">
                <a:solidFill>
                  <a:srgbClr val="FF0000"/>
                </a:solidFill>
                <a:latin typeface="Cambria"/>
                <a:cs typeface="Cambria"/>
              </a:rPr>
              <a:t>Tüketiciler</a:t>
            </a:r>
            <a:r>
              <a:rPr lang="tr-TR" altLang="en-US" sz="2400" noProof="0" dirty="0">
                <a:latin typeface="Cambria"/>
                <a:cs typeface="Cambria"/>
              </a:rPr>
              <a:t> işgücünü arz ederler.</a:t>
            </a:r>
          </a:p>
          <a:p>
            <a:pPr lvl="1"/>
            <a:r>
              <a:rPr lang="tr-TR" altLang="en-US" sz="2400" noProof="0" dirty="0">
                <a:solidFill>
                  <a:srgbClr val="00B0F0"/>
                </a:solidFill>
                <a:latin typeface="Cambria"/>
                <a:cs typeface="Cambria"/>
              </a:rPr>
              <a:t>Firmalar</a:t>
            </a:r>
            <a:r>
              <a:rPr lang="tr-TR" altLang="en-US" sz="2400" noProof="0" dirty="0">
                <a:latin typeface="Cambria"/>
                <a:cs typeface="Cambria"/>
              </a:rPr>
              <a:t> işgücünü talep ederler.</a:t>
            </a:r>
          </a:p>
          <a:p>
            <a:r>
              <a:rPr lang="tr-TR" altLang="en-US" sz="2800" noProof="0" dirty="0">
                <a:latin typeface="Cambria"/>
                <a:cs typeface="Cambria"/>
              </a:rPr>
              <a:t>İşgücü piyasasındaki eksenler</a:t>
            </a:r>
          </a:p>
          <a:p>
            <a:pPr lvl="1"/>
            <a:r>
              <a:rPr lang="tr-TR" altLang="en-US" sz="2400" noProof="0" dirty="0">
                <a:latin typeface="Cambria"/>
                <a:cs typeface="Cambria"/>
              </a:rPr>
              <a:t>Maaş (W) dikey eksende. Bu işgücü fiyatıdır.</a:t>
            </a:r>
          </a:p>
          <a:p>
            <a:pPr lvl="1"/>
            <a:r>
              <a:rPr lang="tr-TR" altLang="en-US" sz="2400" noProof="0" dirty="0">
                <a:latin typeface="Cambria"/>
                <a:cs typeface="Cambria"/>
              </a:rPr>
              <a:t>İşgücü (L) yatay eksendedir ve işgücü miktarını belirtir.</a:t>
            </a:r>
          </a:p>
        </p:txBody>
      </p:sp>
    </p:spTree>
    <p:extLst>
      <p:ext uri="{BB962C8B-B14F-4D97-AF65-F5344CB8AC3E}">
        <p14:creationId xmlns:p14="http://schemas.microsoft.com/office/powerpoint/2010/main" val="371852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955624" cy="1527175"/>
          </a:xfrm>
        </p:spPr>
        <p:txBody>
          <a:bodyPr/>
          <a:lstStyle/>
          <a:p>
            <a:pPr algn="ctr"/>
            <a:r>
              <a:rPr lang="tr-TR" altLang="en-US" noProof="0" dirty="0">
                <a:latin typeface="Cambria"/>
                <a:cs typeface="Cambria"/>
              </a:rPr>
              <a:t>Bağlayıcı Olmayan Asgari Ücret</a:t>
            </a:r>
          </a:p>
        </p:txBody>
      </p:sp>
      <p:pic>
        <p:nvPicPr>
          <p:cNvPr id="63490" name="Picture 3" descr="FIG05.10_PRINECOMI_CH0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014" y="1608138"/>
            <a:ext cx="7673975" cy="524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 rot="10800000" flipH="1" flipV="1">
            <a:off x="1915367" y="1606996"/>
            <a:ext cx="3356601" cy="2385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tr-TR" sz="14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27376" y="1844556"/>
            <a:ext cx="1345104" cy="5187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algn="ctr"/>
            <a:r>
              <a:rPr lang="tr-TR" sz="2400" dirty="0">
                <a:latin typeface="Cambria"/>
                <a:ea typeface="ＭＳ 明朝"/>
                <a:cs typeface="Cambria"/>
              </a:rPr>
              <a:t>Maaş (W)</a:t>
            </a:r>
            <a:endParaRPr lang="tr-TR" sz="2400" dirty="0">
              <a:latin typeface="Cambri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19785" y="6339251"/>
            <a:ext cx="2775436" cy="5187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algn="r"/>
            <a:r>
              <a:rPr lang="tr-TR" sz="2400" dirty="0">
                <a:latin typeface="Cambria"/>
                <a:ea typeface="ＭＳ 明朝"/>
                <a:cs typeface="Cambria"/>
              </a:rPr>
              <a:t>Miktar</a:t>
            </a:r>
            <a:endParaRPr lang="tr-TR" sz="2400" dirty="0">
              <a:latin typeface="Cambria"/>
            </a:endParaRPr>
          </a:p>
        </p:txBody>
      </p:sp>
      <p:sp>
        <p:nvSpPr>
          <p:cNvPr id="7" name="Rectangle 6"/>
          <p:cNvSpPr/>
          <p:nvPr/>
        </p:nvSpPr>
        <p:spPr>
          <a:xfrm rot="10800000" flipH="1" flipV="1">
            <a:off x="8917491" y="2313684"/>
            <a:ext cx="287069" cy="3175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400" dirty="0">
                <a:effectLst/>
                <a:latin typeface="Cambria"/>
                <a:ea typeface="ＭＳ 明朝"/>
                <a:cs typeface="Cambria"/>
              </a:rPr>
              <a:t>A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8" name="Rectangle 7"/>
          <p:cNvSpPr/>
          <p:nvPr/>
        </p:nvSpPr>
        <p:spPr>
          <a:xfrm rot="10800000" flipH="1" flipV="1">
            <a:off x="9060754" y="5618137"/>
            <a:ext cx="287069" cy="3175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400" dirty="0">
                <a:effectLst/>
                <a:latin typeface="Cambria"/>
                <a:ea typeface="ＭＳ 明朝"/>
                <a:cs typeface="Cambria"/>
              </a:rPr>
              <a:t>T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0" name="Rectangle 9"/>
          <p:cNvSpPr/>
          <p:nvPr/>
        </p:nvSpPr>
        <p:spPr>
          <a:xfrm rot="10800000" flipH="1" flipV="1">
            <a:off x="6417275" y="6382675"/>
            <a:ext cx="287069" cy="3175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effectLst/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effectLst/>
                <a:latin typeface="Cambria"/>
                <a:ea typeface="ＭＳ 明朝"/>
                <a:cs typeface="Cambria"/>
              </a:rPr>
              <a:t>E</a:t>
            </a:r>
            <a:endParaRPr lang="tr-TR" sz="14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1" name="Rectangle 10"/>
          <p:cNvSpPr/>
          <p:nvPr/>
        </p:nvSpPr>
        <p:spPr>
          <a:xfrm rot="10800000" flipH="1" flipV="1">
            <a:off x="2339308" y="5036708"/>
            <a:ext cx="1169247" cy="2623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400" b="1" dirty="0" err="1">
                <a:effectLst/>
                <a:latin typeface="Cambria"/>
                <a:ea typeface="ＭＳ 明朝"/>
                <a:cs typeface="Cambria"/>
              </a:rPr>
              <a:t>W</a:t>
            </a:r>
            <a:r>
              <a:rPr lang="tr-TR" sz="2400" b="1" baseline="-25000" dirty="0" err="1">
                <a:latin typeface="Cambria"/>
                <a:ea typeface="ＭＳ 明朝"/>
                <a:cs typeface="Cambria"/>
              </a:rPr>
              <a:t>Asgari</a:t>
            </a:r>
            <a:r>
              <a:rPr lang="tr-TR" sz="2400" b="1" dirty="0">
                <a:latin typeface="Cambria"/>
                <a:ea typeface="ＭＳ 明朝"/>
                <a:cs typeface="Cambria"/>
              </a:rPr>
              <a:t> </a:t>
            </a:r>
            <a:r>
              <a:rPr lang="tr-TR" sz="2400" b="1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20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2" name="Rectangle 11"/>
          <p:cNvSpPr/>
          <p:nvPr/>
        </p:nvSpPr>
        <p:spPr>
          <a:xfrm rot="10800000" flipH="1" flipV="1">
            <a:off x="2232235" y="4330289"/>
            <a:ext cx="1286172" cy="2623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b="1" dirty="0" err="1">
                <a:effectLst/>
                <a:latin typeface="Cambria"/>
                <a:ea typeface="ＭＳ 明朝"/>
                <a:cs typeface="Cambria"/>
              </a:rPr>
              <a:t>W</a:t>
            </a:r>
            <a:r>
              <a:rPr lang="tr-TR" sz="2000" b="1" baseline="-25000" dirty="0" err="1">
                <a:effectLst/>
                <a:latin typeface="Cambria"/>
                <a:ea typeface="ＭＳ 明朝"/>
                <a:cs typeface="Cambria"/>
              </a:rPr>
              <a:t>Asgari</a:t>
            </a:r>
            <a:r>
              <a:rPr lang="tr-TR" sz="2000" b="1" dirty="0">
                <a:latin typeface="Cambria"/>
                <a:ea typeface="ＭＳ 明朝"/>
                <a:cs typeface="Cambria"/>
              </a:rPr>
              <a:t> </a:t>
            </a:r>
            <a:r>
              <a:rPr lang="tr-TR" sz="2000" b="1" baseline="-25000" dirty="0">
                <a:latin typeface="Cambria"/>
                <a:ea typeface="ＭＳ 明朝"/>
                <a:cs typeface="Cambria"/>
              </a:rPr>
              <a:t>2</a:t>
            </a:r>
            <a:endParaRPr lang="tr-TR" b="1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608733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38" name="Picture 2" descr="FIG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419100"/>
            <a:ext cx="7696200" cy="6021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148077" y="711644"/>
            <a:ext cx="1627575" cy="5187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algn="ctr"/>
            <a:r>
              <a:rPr lang="tr-TR" sz="2400" dirty="0">
                <a:latin typeface="Cambria"/>
                <a:ea typeface="ＭＳ 明朝"/>
                <a:cs typeface="Cambria"/>
              </a:rPr>
              <a:t>Maaş (W)</a:t>
            </a:r>
            <a:endParaRPr lang="tr-TR" sz="2400" dirty="0">
              <a:latin typeface="Cambri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64244" y="261475"/>
            <a:ext cx="10298343" cy="4275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400" b="1" dirty="0">
                <a:effectLst/>
                <a:latin typeface="Cambria"/>
                <a:ea typeface="ＭＳ 明朝"/>
                <a:cs typeface="Cambria"/>
              </a:rPr>
              <a:t>Taban Fiyat: </a:t>
            </a:r>
            <a:r>
              <a:rPr lang="tr-TR" sz="2400" b="1" dirty="0">
                <a:latin typeface="Cambria"/>
                <a:ea typeface="ＭＳ 明朝"/>
                <a:cs typeface="Cambria"/>
              </a:rPr>
              <a:t>Kısa ve Uzun Dönemdeki </a:t>
            </a:r>
            <a:r>
              <a:rPr lang="tr-TR" sz="2400" b="1" dirty="0">
                <a:effectLst/>
                <a:latin typeface="Cambria"/>
                <a:ea typeface="ＭＳ 明朝"/>
                <a:cs typeface="Cambria"/>
              </a:rPr>
              <a:t>Bağlayıcı Asgari Ücret Piyasası</a:t>
            </a:r>
            <a:endParaRPr lang="tr-TR" sz="20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632322" y="5872936"/>
            <a:ext cx="1627575" cy="5706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algn="ctr"/>
            <a:r>
              <a:rPr lang="tr-TR" sz="2400" dirty="0">
                <a:latin typeface="Cambria"/>
                <a:ea typeface="ＭＳ 明朝"/>
                <a:cs typeface="Cambria"/>
              </a:rPr>
              <a:t>Miktar (L)</a:t>
            </a:r>
            <a:endParaRPr lang="tr-TR" sz="2400" dirty="0">
              <a:latin typeface="Cambria"/>
            </a:endParaRPr>
          </a:p>
        </p:txBody>
      </p:sp>
      <p:sp>
        <p:nvSpPr>
          <p:cNvPr id="6" name="Rectangle 5"/>
          <p:cNvSpPr/>
          <p:nvPr/>
        </p:nvSpPr>
        <p:spPr>
          <a:xfrm rot="10800000" flipH="1" flipV="1">
            <a:off x="2196498" y="1728954"/>
            <a:ext cx="946581" cy="4180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b="1" dirty="0" err="1">
                <a:latin typeface="Cambria"/>
                <a:ea typeface="ＭＳ 明朝"/>
                <a:cs typeface="Cambria"/>
              </a:rPr>
              <a:t>W</a:t>
            </a:r>
            <a:r>
              <a:rPr lang="tr-TR" b="1" baseline="-25000" dirty="0" err="1">
                <a:latin typeface="Cambria"/>
                <a:ea typeface="ＭＳ 明朝"/>
                <a:cs typeface="Cambria"/>
              </a:rPr>
              <a:t>A</a:t>
            </a:r>
            <a:r>
              <a:rPr lang="tr-TR" b="1" baseline="-25000" dirty="0" err="1">
                <a:effectLst/>
                <a:latin typeface="Cambria"/>
                <a:ea typeface="ＭＳ 明朝"/>
                <a:cs typeface="Cambria"/>
              </a:rPr>
              <a:t>sgari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7" name="Rectangle 6"/>
          <p:cNvSpPr/>
          <p:nvPr/>
        </p:nvSpPr>
        <p:spPr>
          <a:xfrm rot="10800000" flipH="1" flipV="1">
            <a:off x="2701221" y="2986857"/>
            <a:ext cx="534320" cy="4180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b="1" dirty="0">
                <a:latin typeface="Cambria"/>
                <a:ea typeface="ＭＳ 明朝"/>
                <a:cs typeface="Cambria"/>
              </a:rPr>
              <a:t>W</a:t>
            </a:r>
            <a:r>
              <a:rPr lang="tr-TR" b="1" baseline="-25000" dirty="0">
                <a:effectLst/>
                <a:latin typeface="Cambria"/>
                <a:ea typeface="ＭＳ 明朝"/>
                <a:cs typeface="Cambria"/>
              </a:rPr>
              <a:t>E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8" name="Rectangle 7"/>
          <p:cNvSpPr/>
          <p:nvPr/>
        </p:nvSpPr>
        <p:spPr>
          <a:xfrm rot="10800000" flipH="1" flipV="1">
            <a:off x="6328086" y="5981406"/>
            <a:ext cx="364947" cy="3800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dirty="0">
                <a:latin typeface="Cambria"/>
                <a:ea typeface="ＭＳ 明朝"/>
                <a:cs typeface="Cambria"/>
              </a:rPr>
              <a:t>M</a:t>
            </a:r>
            <a:r>
              <a:rPr lang="tr-TR" baseline="-25000" dirty="0">
                <a:effectLst/>
                <a:latin typeface="Cambria"/>
                <a:ea typeface="ＭＳ 明朝"/>
                <a:cs typeface="Cambria"/>
              </a:rPr>
              <a:t>E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9" name="Rectangle 8"/>
          <p:cNvSpPr/>
          <p:nvPr/>
        </p:nvSpPr>
        <p:spPr>
          <a:xfrm rot="10800000" flipH="1" flipV="1">
            <a:off x="7269815" y="5959219"/>
            <a:ext cx="485745" cy="3455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dirty="0">
                <a:latin typeface="Cambria"/>
                <a:ea typeface="ＭＳ 明朝"/>
                <a:cs typeface="Cambria"/>
              </a:rPr>
              <a:t>M</a:t>
            </a:r>
            <a:r>
              <a:rPr lang="tr-TR" baseline="-25000" dirty="0">
                <a:latin typeface="Cambria"/>
                <a:ea typeface="ＭＳ 明朝"/>
                <a:cs typeface="Cambria"/>
              </a:rPr>
              <a:t>A</a:t>
            </a:r>
            <a:r>
              <a:rPr lang="tr-TR" baseline="-25000" dirty="0">
                <a:effectLst/>
                <a:latin typeface="Cambria"/>
                <a:ea typeface="ＭＳ 明朝"/>
                <a:cs typeface="Cambria"/>
              </a:rPr>
              <a:t>KD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0" name="Rectangle 9"/>
          <p:cNvSpPr/>
          <p:nvPr/>
        </p:nvSpPr>
        <p:spPr>
          <a:xfrm rot="10800000" flipH="1" flipV="1">
            <a:off x="7997837" y="5956301"/>
            <a:ext cx="485745" cy="3455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dirty="0">
                <a:latin typeface="Cambria"/>
                <a:ea typeface="ＭＳ 明朝"/>
                <a:cs typeface="Cambria"/>
              </a:rPr>
              <a:t>M</a:t>
            </a:r>
            <a:r>
              <a:rPr lang="tr-TR" baseline="-25000" dirty="0">
                <a:latin typeface="Cambria"/>
                <a:ea typeface="ＭＳ 明朝"/>
                <a:cs typeface="Cambria"/>
              </a:rPr>
              <a:t>A</a:t>
            </a:r>
            <a:r>
              <a:rPr lang="tr-TR" baseline="-25000" dirty="0">
                <a:effectLst/>
                <a:latin typeface="Cambria"/>
                <a:ea typeface="ＭＳ 明朝"/>
                <a:cs typeface="Cambria"/>
              </a:rPr>
              <a:t>UD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1" name="Rectangle 10"/>
          <p:cNvSpPr/>
          <p:nvPr/>
        </p:nvSpPr>
        <p:spPr>
          <a:xfrm rot="10800000" flipH="1" flipV="1">
            <a:off x="5029247" y="5953383"/>
            <a:ext cx="587752" cy="3455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dirty="0">
                <a:latin typeface="Cambria"/>
                <a:ea typeface="ＭＳ 明朝"/>
                <a:cs typeface="Cambria"/>
              </a:rPr>
              <a:t>M</a:t>
            </a:r>
            <a:r>
              <a:rPr lang="tr-TR" baseline="-25000" dirty="0">
                <a:latin typeface="Cambria"/>
                <a:ea typeface="ＭＳ 明朝"/>
                <a:cs typeface="Cambria"/>
              </a:rPr>
              <a:t>T</a:t>
            </a:r>
            <a:r>
              <a:rPr lang="tr-TR" baseline="-25000" dirty="0">
                <a:effectLst/>
                <a:latin typeface="Cambria"/>
                <a:ea typeface="ＭＳ 明朝"/>
                <a:cs typeface="Cambria"/>
              </a:rPr>
              <a:t>KD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2" name="Rectangle 11"/>
          <p:cNvSpPr/>
          <p:nvPr/>
        </p:nvSpPr>
        <p:spPr>
          <a:xfrm rot="10800000" flipH="1" flipV="1">
            <a:off x="4304509" y="5951461"/>
            <a:ext cx="587752" cy="3800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dirty="0">
                <a:latin typeface="Cambria"/>
                <a:ea typeface="ＭＳ 明朝"/>
                <a:cs typeface="Cambria"/>
              </a:rPr>
              <a:t>M</a:t>
            </a:r>
            <a:r>
              <a:rPr lang="tr-TR" baseline="-25000" dirty="0">
                <a:latin typeface="Cambria"/>
                <a:ea typeface="ＭＳ 明朝"/>
                <a:cs typeface="Cambria"/>
              </a:rPr>
              <a:t>T</a:t>
            </a:r>
            <a:r>
              <a:rPr lang="tr-TR" baseline="-25000" dirty="0">
                <a:effectLst/>
                <a:latin typeface="Cambria"/>
                <a:ea typeface="ＭＳ 明朝"/>
                <a:cs typeface="Cambria"/>
              </a:rPr>
              <a:t>UD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3" name="Rectangle 12"/>
          <p:cNvSpPr/>
          <p:nvPr/>
        </p:nvSpPr>
        <p:spPr>
          <a:xfrm rot="10800000" flipH="1" flipV="1">
            <a:off x="8408364" y="5357214"/>
            <a:ext cx="364947" cy="3800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dirty="0">
                <a:latin typeface="Cambria"/>
                <a:ea typeface="ＭＳ 明朝"/>
                <a:cs typeface="Cambria"/>
              </a:rPr>
              <a:t>T</a:t>
            </a:r>
            <a:r>
              <a:rPr lang="tr-TR" baseline="-25000" dirty="0">
                <a:effectLst/>
                <a:latin typeface="Cambria"/>
                <a:ea typeface="ＭＳ 明朝"/>
                <a:cs typeface="Cambria"/>
              </a:rPr>
              <a:t>KD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4" name="Rectangle 13"/>
          <p:cNvSpPr/>
          <p:nvPr/>
        </p:nvSpPr>
        <p:spPr>
          <a:xfrm rot="10800000" flipH="1" flipV="1">
            <a:off x="8816596" y="4714748"/>
            <a:ext cx="364947" cy="3800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dirty="0">
                <a:latin typeface="Cambria"/>
                <a:ea typeface="ＭＳ 明朝"/>
                <a:cs typeface="Cambria"/>
              </a:rPr>
              <a:t>T</a:t>
            </a:r>
            <a:r>
              <a:rPr lang="tr-TR" baseline="-25000" dirty="0">
                <a:latin typeface="Cambria"/>
                <a:ea typeface="ＭＳ 明朝"/>
                <a:cs typeface="Cambria"/>
              </a:rPr>
              <a:t>U</a:t>
            </a:r>
            <a:r>
              <a:rPr lang="tr-TR" baseline="-25000" dirty="0">
                <a:effectLst/>
                <a:latin typeface="Cambria"/>
                <a:ea typeface="ＭＳ 明朝"/>
                <a:cs typeface="Cambria"/>
              </a:rPr>
              <a:t>D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5" name="Rectangle 14"/>
          <p:cNvSpPr/>
          <p:nvPr/>
        </p:nvSpPr>
        <p:spPr>
          <a:xfrm rot="10800000" flipH="1" flipV="1">
            <a:off x="9142597" y="1029866"/>
            <a:ext cx="364947" cy="3800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dirty="0">
                <a:latin typeface="Cambria"/>
                <a:ea typeface="ＭＳ 明朝"/>
                <a:cs typeface="Cambria"/>
              </a:rPr>
              <a:t>A</a:t>
            </a:r>
            <a:r>
              <a:rPr lang="tr-TR" baseline="-25000" dirty="0">
                <a:latin typeface="Cambria"/>
                <a:ea typeface="ＭＳ 明朝"/>
                <a:cs typeface="Cambria"/>
              </a:rPr>
              <a:t>U</a:t>
            </a:r>
            <a:r>
              <a:rPr lang="tr-TR" baseline="-25000" dirty="0">
                <a:effectLst/>
                <a:latin typeface="Cambria"/>
                <a:ea typeface="ＭＳ 明朝"/>
                <a:cs typeface="Cambria"/>
              </a:rPr>
              <a:t>D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6" name="Rectangle 15"/>
          <p:cNvSpPr/>
          <p:nvPr/>
        </p:nvSpPr>
        <p:spPr>
          <a:xfrm rot="10800000" flipH="1" flipV="1">
            <a:off x="8399585" y="725447"/>
            <a:ext cx="364947" cy="3800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dirty="0">
                <a:latin typeface="Cambria"/>
                <a:ea typeface="ＭＳ 明朝"/>
                <a:cs typeface="Cambria"/>
              </a:rPr>
              <a:t>A</a:t>
            </a:r>
            <a:r>
              <a:rPr lang="tr-TR" baseline="-25000" dirty="0">
                <a:latin typeface="Cambria"/>
                <a:ea typeface="ＭＳ 明朝"/>
                <a:cs typeface="Cambria"/>
              </a:rPr>
              <a:t>K</a:t>
            </a:r>
            <a:r>
              <a:rPr lang="tr-TR" baseline="-25000" dirty="0">
                <a:effectLst/>
                <a:latin typeface="Cambria"/>
                <a:ea typeface="ＭＳ 明朝"/>
                <a:cs typeface="Cambria"/>
              </a:rPr>
              <a:t>D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7" name="Rectangle 16"/>
          <p:cNvSpPr/>
          <p:nvPr/>
        </p:nvSpPr>
        <p:spPr>
          <a:xfrm rot="10800000" flipH="1" flipV="1">
            <a:off x="5435320" y="1135046"/>
            <a:ext cx="2096426" cy="2855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latin typeface="Cambria"/>
                <a:ea typeface="ＭＳ 明朝"/>
                <a:cs typeface="Cambria"/>
              </a:rPr>
              <a:t>Uzun Dönem İşsizlik</a:t>
            </a:r>
            <a:endParaRPr lang="tr-TR" sz="14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8" name="Rectangle 17"/>
          <p:cNvSpPr/>
          <p:nvPr/>
        </p:nvSpPr>
        <p:spPr>
          <a:xfrm rot="10800000" flipH="1" flipV="1">
            <a:off x="5716302" y="2353971"/>
            <a:ext cx="1563180" cy="2360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latin typeface="Cambria"/>
                <a:ea typeface="ＭＳ 明朝"/>
                <a:cs typeface="Cambria"/>
              </a:rPr>
              <a:t>İşsizlik</a:t>
            </a:r>
            <a:endParaRPr lang="tr-TR" sz="14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9" name="Rectangle 18"/>
          <p:cNvSpPr/>
          <p:nvPr/>
        </p:nvSpPr>
        <p:spPr>
          <a:xfrm rot="10800000" flipH="1" flipV="1">
            <a:off x="6232020" y="2110840"/>
            <a:ext cx="452797" cy="25960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latin typeface="Cambria"/>
                <a:ea typeface="ＭＳ 明朝"/>
                <a:cs typeface="Cambria"/>
              </a:rPr>
              <a:t>KD</a:t>
            </a:r>
            <a:endParaRPr lang="tr-TR" sz="1400" b="1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683299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Asgari Ücret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1981200" y="1712913"/>
            <a:ext cx="8229600" cy="4895850"/>
          </a:xfrm>
        </p:spPr>
        <p:txBody>
          <a:bodyPr/>
          <a:lstStyle/>
          <a:p>
            <a:r>
              <a:rPr lang="tr-TR" altLang="en-US" sz="2800" noProof="0" dirty="0">
                <a:latin typeface="Cambria"/>
                <a:cs typeface="Cambria"/>
              </a:rPr>
              <a:t>Bağlayıcı asgari ücretin istenmeyen sonucu işsizliktir. Nedenleri:</a:t>
            </a:r>
          </a:p>
          <a:p>
            <a:pPr lvl="1"/>
            <a:r>
              <a:rPr lang="tr-TR" altLang="en-US" sz="2400" noProof="0" dirty="0">
                <a:latin typeface="Cambria"/>
                <a:cs typeface="Cambria"/>
              </a:rPr>
              <a:t>Talep edilen işgücündeki azalma.</a:t>
            </a:r>
          </a:p>
          <a:p>
            <a:pPr lvl="1"/>
            <a:r>
              <a:rPr lang="tr-TR" altLang="en-US" sz="2400" noProof="0" dirty="0">
                <a:latin typeface="Cambria"/>
                <a:cs typeface="Cambria"/>
              </a:rPr>
              <a:t>Arz edilen işgücündeki artış.</a:t>
            </a:r>
          </a:p>
          <a:p>
            <a:pPr lvl="1"/>
            <a:r>
              <a:rPr lang="tr-TR" altLang="en-US" sz="2400" noProof="0" dirty="0">
                <a:latin typeface="Cambria"/>
                <a:cs typeface="Cambria"/>
              </a:rPr>
              <a:t>Firmalar eğer mümkünse kalifiye olmayan işleri sermaye ile değiştirmeye başlar.</a:t>
            </a:r>
          </a:p>
          <a:p>
            <a:pPr lvl="1"/>
            <a:r>
              <a:rPr lang="tr-TR" altLang="en-US" sz="2400" noProof="0" dirty="0">
                <a:latin typeface="Cambria"/>
                <a:cs typeface="Cambria"/>
              </a:rPr>
              <a:t>Firmalar asgari ücret olmayan ülkelere gider.</a:t>
            </a:r>
          </a:p>
          <a:p>
            <a:pPr lvl="1"/>
            <a:r>
              <a:rPr lang="tr-TR" altLang="en-US" sz="2400" noProof="0" dirty="0">
                <a:latin typeface="Cambria"/>
                <a:cs typeface="Cambria"/>
              </a:rPr>
              <a:t>İşçilerin çalışma saatleri kısalır.</a:t>
            </a:r>
          </a:p>
        </p:txBody>
      </p:sp>
    </p:spTree>
    <p:extLst>
      <p:ext uri="{BB962C8B-B14F-4D97-AF65-F5344CB8AC3E}">
        <p14:creationId xmlns:p14="http://schemas.microsoft.com/office/powerpoint/2010/main" val="320383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Politika ve Asgari Ücret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1981200" y="1712913"/>
            <a:ext cx="8229600" cy="4895850"/>
          </a:xfrm>
        </p:spPr>
        <p:txBody>
          <a:bodyPr/>
          <a:lstStyle/>
          <a:p>
            <a:r>
              <a:rPr lang="tr-TR" altLang="en-US" sz="2800" noProof="0" dirty="0">
                <a:latin typeface="Cambria"/>
                <a:cs typeface="Cambria"/>
              </a:rPr>
              <a:t>Politik olarak</a:t>
            </a:r>
          </a:p>
          <a:p>
            <a:pPr lvl="1"/>
            <a:r>
              <a:rPr lang="tr-TR" altLang="en-US" sz="2400" noProof="0" dirty="0">
                <a:latin typeface="Cambria"/>
                <a:cs typeface="Cambria"/>
              </a:rPr>
              <a:t>Bağlayıcı olmayan asgari ücretin arttırılması önemsenme ve cömertlik gibi görülebilir.</a:t>
            </a:r>
          </a:p>
          <a:p>
            <a:r>
              <a:rPr lang="tr-TR" altLang="en-US" sz="2800" noProof="0" dirty="0">
                <a:latin typeface="Cambria"/>
                <a:cs typeface="Cambria"/>
              </a:rPr>
              <a:t>Ekonomik olarak</a:t>
            </a:r>
          </a:p>
          <a:p>
            <a:pPr lvl="1"/>
            <a:r>
              <a:rPr lang="tr-TR" altLang="en-US" sz="2400" noProof="0" dirty="0">
                <a:latin typeface="Cambria"/>
                <a:cs typeface="Cambria"/>
              </a:rPr>
              <a:t>Yani asgari ücretin piyasa ücretinden düşük olduğu sürece, bağlayıcı olmayan asgari ücretin arttırılması hiçbir etkiye sahip değildir.</a:t>
            </a:r>
          </a:p>
          <a:p>
            <a:r>
              <a:rPr lang="tr-TR" altLang="en-US" sz="2800" noProof="0" dirty="0">
                <a:latin typeface="Cambria"/>
                <a:cs typeface="Cambria"/>
              </a:rPr>
              <a:t>Lokal olarak</a:t>
            </a:r>
          </a:p>
          <a:p>
            <a:pPr lvl="1"/>
            <a:r>
              <a:rPr lang="tr-TR" altLang="en-US" sz="2400" noProof="0" dirty="0">
                <a:latin typeface="Cambria"/>
                <a:cs typeface="Cambria"/>
              </a:rPr>
              <a:t>Bağlayıcı yüksek asgari ücrete sahip eyaletler daha fazla işsizliğe sahiptirler.</a:t>
            </a:r>
          </a:p>
          <a:p>
            <a:pPr lvl="1"/>
            <a:r>
              <a:rPr lang="tr-TR" altLang="en-US" sz="2400" noProof="0" dirty="0">
                <a:latin typeface="Cambria"/>
                <a:cs typeface="Cambria"/>
              </a:rPr>
              <a:t>Washington, Oregon ve California</a:t>
            </a:r>
          </a:p>
        </p:txBody>
      </p:sp>
    </p:spTree>
    <p:extLst>
      <p:ext uri="{BB962C8B-B14F-4D97-AF65-F5344CB8AC3E}">
        <p14:creationId xmlns:p14="http://schemas.microsoft.com/office/powerpoint/2010/main" val="60669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ICRO_ch05_map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39944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Asgari Ücret: Her Zaman Aynı mı?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2482" y="228599"/>
            <a:ext cx="177800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tr-TR" sz="1600" b="1" spc="70">
                <a:solidFill>
                  <a:srgbClr val="0A5B74"/>
                </a:solidFill>
                <a:latin typeface="Cambria"/>
                <a:ea typeface="ＭＳ Ｐゴシック" charset="0"/>
                <a:cs typeface="Cambria"/>
              </a:rPr>
              <a:t>SNAPSHOT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703753" y="5342139"/>
            <a:ext cx="187751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tr-TR" sz="1200" spc="50">
                <a:solidFill>
                  <a:srgbClr val="FF0000"/>
                </a:solidFill>
                <a:latin typeface="Cambria"/>
                <a:ea typeface="ＭＳ Ｐゴシック" charset="0"/>
                <a:cs typeface="Cambria"/>
              </a:rPr>
              <a:t>Federal ücretten yüksek</a:t>
            </a:r>
          </a:p>
        </p:txBody>
      </p:sp>
      <p:pic>
        <p:nvPicPr>
          <p:cNvPr id="4" name="Picture 3" descr="MICRO_ch05_legend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35" t="74444" r="24782" b="5327"/>
          <a:stretch/>
        </p:blipFill>
        <p:spPr>
          <a:xfrm>
            <a:off x="8322753" y="5226042"/>
            <a:ext cx="364067" cy="138728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703753" y="5657032"/>
            <a:ext cx="160118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tr-TR" sz="1200" spc="50">
                <a:solidFill>
                  <a:srgbClr val="FF0000"/>
                </a:solidFill>
                <a:latin typeface="Cambria"/>
                <a:ea typeface="ＭＳ Ｐゴシック" charset="0"/>
                <a:cs typeface="Cambria"/>
              </a:rPr>
              <a:t>Federal ücrete eşit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703753" y="5971925"/>
            <a:ext cx="187751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tr-TR" sz="1200" spc="50">
                <a:solidFill>
                  <a:srgbClr val="FF0000"/>
                </a:solidFill>
                <a:latin typeface="Cambria"/>
                <a:ea typeface="ＭＳ Ｐゴシック" charset="0"/>
                <a:cs typeface="Cambria"/>
              </a:rPr>
              <a:t>Federal ücretten düşük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703753" y="6286819"/>
            <a:ext cx="160118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tr-TR" sz="1200" spc="50">
                <a:solidFill>
                  <a:srgbClr val="FF0000"/>
                </a:solidFill>
                <a:latin typeface="Cambria"/>
                <a:ea typeface="ＭＳ Ｐゴシック" charset="0"/>
                <a:cs typeface="Cambria"/>
              </a:rPr>
              <a:t>Asgari ücret yok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261421" y="5209107"/>
            <a:ext cx="2076378" cy="1387281"/>
          </a:xfrm>
          <a:prstGeom prst="roundRect">
            <a:avLst>
              <a:gd name="adj" fmla="val 10053"/>
            </a:avLst>
          </a:prstGeom>
          <a:noFill/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tr-TR">
              <a:solidFill>
                <a:prstClr val="white"/>
              </a:solidFill>
              <a:latin typeface="Cambria"/>
            </a:endParaRP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1801456" y="2092931"/>
            <a:ext cx="887594" cy="1183629"/>
            <a:chOff x="93134" y="3546000"/>
            <a:chExt cx="1032933" cy="1377446"/>
          </a:xfrm>
        </p:grpSpPr>
        <p:sp>
          <p:nvSpPr>
            <p:cNvPr id="9" name="Isosceles Triangle 8"/>
            <p:cNvSpPr/>
            <p:nvPr/>
          </p:nvSpPr>
          <p:spPr>
            <a:xfrm>
              <a:off x="491077" y="3546000"/>
              <a:ext cx="237046" cy="575735"/>
            </a:xfrm>
            <a:prstGeom prst="triangle">
              <a:avLst/>
            </a:prstGeom>
            <a:solidFill>
              <a:srgbClr val="FBC1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endParaRPr lang="tr-TR">
                <a:solidFill>
                  <a:prstClr val="white"/>
                </a:solidFill>
                <a:latin typeface="Cambria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93134" y="3890513"/>
              <a:ext cx="1032933" cy="1032933"/>
            </a:xfrm>
            <a:prstGeom prst="ellipse">
              <a:avLst/>
            </a:prstGeom>
            <a:solidFill>
              <a:srgbClr val="FBC1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endParaRPr lang="tr-TR">
                <a:solidFill>
                  <a:prstClr val="white"/>
                </a:solidFill>
                <a:latin typeface="Cambria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801457" y="2663046"/>
            <a:ext cx="880535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tr-TR" sz="2400" spc="50">
                <a:solidFill>
                  <a:srgbClr val="0A5B74"/>
                </a:solidFill>
                <a:latin typeface="Cambria" panose="02040503050406030204" pitchFamily="18" charset="0"/>
                <a:ea typeface="ＭＳ Ｐゴシック" charset="0"/>
                <a:cs typeface="Rockwell"/>
              </a:rPr>
              <a:t>$</a:t>
            </a:r>
            <a:r>
              <a:rPr lang="tr-TR" sz="2400" spc="-250">
                <a:solidFill>
                  <a:srgbClr val="0A5B74"/>
                </a:solidFill>
                <a:latin typeface="Cambria" panose="02040503050406030204" pitchFamily="18" charset="0"/>
                <a:ea typeface="ＭＳ Ｐゴシック" charset="0"/>
                <a:cs typeface="Rockwell"/>
              </a:rPr>
              <a:t>9.</a:t>
            </a:r>
            <a:r>
              <a:rPr lang="tr-TR" sz="2400" spc="-180">
                <a:solidFill>
                  <a:srgbClr val="0A5B74"/>
                </a:solidFill>
                <a:latin typeface="Cambria" panose="02040503050406030204" pitchFamily="18" charset="0"/>
                <a:ea typeface="ＭＳ Ｐゴシック" charset="0"/>
                <a:cs typeface="Rockwell"/>
              </a:rPr>
              <a:t>19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869193" y="1835503"/>
            <a:ext cx="1548297" cy="269965"/>
          </a:xfrm>
          <a:prstGeom prst="rect">
            <a:avLst/>
          </a:prstGeom>
          <a:solidFill>
            <a:srgbClr val="003149">
              <a:alpha val="6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tr-TR">
              <a:solidFill>
                <a:prstClr val="white"/>
              </a:solidFill>
              <a:latin typeface="Cambria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008341" y="1872776"/>
            <a:ext cx="1270001" cy="193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tr-TR" sz="1400" spc="50">
                <a:solidFill>
                  <a:prstClr val="white"/>
                </a:solidFill>
                <a:latin typeface="Cambria" panose="02040503050406030204" pitchFamily="18" charset="0"/>
                <a:ea typeface="ＭＳ Ｐゴシック" charset="0"/>
                <a:cs typeface="Rockwell"/>
              </a:rPr>
              <a:t>WASHINGTON</a:t>
            </a:r>
          </a:p>
        </p:txBody>
      </p:sp>
      <p:grpSp>
        <p:nvGrpSpPr>
          <p:cNvPr id="38" name="Group 37"/>
          <p:cNvGrpSpPr>
            <a:grpSpLocks noChangeAspect="1"/>
          </p:cNvGrpSpPr>
          <p:nvPr/>
        </p:nvGrpSpPr>
        <p:grpSpPr>
          <a:xfrm rot="16200000">
            <a:off x="8686280" y="4178681"/>
            <a:ext cx="787010" cy="1049495"/>
            <a:chOff x="93134" y="3546000"/>
            <a:chExt cx="1032933" cy="1377446"/>
          </a:xfrm>
        </p:grpSpPr>
        <p:sp>
          <p:nvSpPr>
            <p:cNvPr id="39" name="Isosceles Triangle 38"/>
            <p:cNvSpPr/>
            <p:nvPr/>
          </p:nvSpPr>
          <p:spPr>
            <a:xfrm>
              <a:off x="491077" y="3546000"/>
              <a:ext cx="237046" cy="575735"/>
            </a:xfrm>
            <a:prstGeom prst="triangle">
              <a:avLst/>
            </a:prstGeom>
            <a:solidFill>
              <a:srgbClr val="FBC1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endParaRPr lang="tr-TR">
                <a:solidFill>
                  <a:prstClr val="white"/>
                </a:solidFill>
                <a:latin typeface="Cambria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93134" y="3890513"/>
              <a:ext cx="1032933" cy="1032933"/>
            </a:xfrm>
            <a:prstGeom prst="ellipse">
              <a:avLst/>
            </a:prstGeom>
            <a:solidFill>
              <a:srgbClr val="FBC1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endParaRPr lang="tr-TR">
                <a:solidFill>
                  <a:prstClr val="white"/>
                </a:solidFill>
                <a:latin typeface="Cambria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8732860" y="4562321"/>
            <a:ext cx="880535" cy="296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tr-TR" sz="2100" spc="50">
                <a:solidFill>
                  <a:srgbClr val="0A5B74"/>
                </a:solidFill>
                <a:latin typeface="Cambria" panose="02040503050406030204" pitchFamily="18" charset="0"/>
                <a:ea typeface="ＭＳ Ｐゴシック" charset="0"/>
                <a:cs typeface="Rockwell"/>
              </a:rPr>
              <a:t>$</a:t>
            </a:r>
            <a:r>
              <a:rPr lang="tr-TR" sz="2100" spc="-250">
                <a:solidFill>
                  <a:srgbClr val="0A5B74"/>
                </a:solidFill>
                <a:latin typeface="Cambria" panose="02040503050406030204" pitchFamily="18" charset="0"/>
                <a:ea typeface="ＭＳ Ｐゴシック" charset="0"/>
                <a:cs typeface="Rockwell"/>
              </a:rPr>
              <a:t>5.</a:t>
            </a:r>
            <a:r>
              <a:rPr lang="tr-TR" sz="2100" spc="-180">
                <a:solidFill>
                  <a:srgbClr val="0A5B74"/>
                </a:solidFill>
                <a:latin typeface="Cambria" panose="02040503050406030204" pitchFamily="18" charset="0"/>
                <a:ea typeface="ＭＳ Ｐゴシック" charset="0"/>
                <a:cs typeface="Rockwell"/>
              </a:rPr>
              <a:t>15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382938" y="4574149"/>
            <a:ext cx="1163632" cy="269965"/>
          </a:xfrm>
          <a:prstGeom prst="rect">
            <a:avLst/>
          </a:prstGeom>
          <a:solidFill>
            <a:srgbClr val="003149">
              <a:alpha val="6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tr-TR">
              <a:solidFill>
                <a:prstClr val="white"/>
              </a:solidFill>
              <a:latin typeface="Cambri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382939" y="4602955"/>
            <a:ext cx="1134555" cy="1974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tr-TR" sz="1400" spc="50">
                <a:solidFill>
                  <a:prstClr val="white"/>
                </a:solidFill>
                <a:latin typeface="Cambria" panose="02040503050406030204" pitchFamily="18" charset="0"/>
                <a:ea typeface="ＭＳ Ｐゴシック" charset="0"/>
                <a:cs typeface="Rockwell"/>
              </a:rPr>
              <a:t>GEORGIA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658138" y="1595980"/>
            <a:ext cx="2963331" cy="315682"/>
          </a:xfrm>
          <a:prstGeom prst="rect">
            <a:avLst/>
          </a:prstGeom>
          <a:solidFill>
            <a:srgbClr val="003149">
              <a:alpha val="6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tr-TR">
              <a:solidFill>
                <a:prstClr val="white"/>
              </a:solidFill>
              <a:latin typeface="Cambri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69806" y="1643620"/>
            <a:ext cx="2336801" cy="193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tr-TR" sz="1400" spc="50">
                <a:solidFill>
                  <a:prstClr val="white"/>
                </a:solidFill>
                <a:latin typeface="Cambria" panose="02040503050406030204" pitchFamily="18" charset="0"/>
                <a:ea typeface="ＭＳ Ｐゴシック" charset="0"/>
                <a:cs typeface="Rockwell"/>
              </a:rPr>
              <a:t>FEDERAL ASGARİ ÜCRET</a:t>
            </a: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9393927" y="1295326"/>
            <a:ext cx="911013" cy="911013"/>
          </a:xfrm>
          <a:prstGeom prst="ellipse">
            <a:avLst/>
          </a:prstGeom>
          <a:solidFill>
            <a:srgbClr val="FBC1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tr-TR">
              <a:solidFill>
                <a:prstClr val="white"/>
              </a:solidFill>
              <a:latin typeface="Cambri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401413" y="1581555"/>
            <a:ext cx="880535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tr-TR" sz="2400" spc="-100">
                <a:solidFill>
                  <a:srgbClr val="0A5B74"/>
                </a:solidFill>
                <a:latin typeface="Cambria" panose="02040503050406030204" pitchFamily="18" charset="0"/>
                <a:ea typeface="ＭＳ Ｐゴシック" charset="0"/>
                <a:cs typeface="Rockwell"/>
              </a:rPr>
              <a:t>$</a:t>
            </a:r>
            <a:r>
              <a:rPr lang="tr-TR" sz="2400" spc="-440">
                <a:solidFill>
                  <a:srgbClr val="0A5B74"/>
                </a:solidFill>
                <a:latin typeface="Cambria" panose="02040503050406030204" pitchFamily="18" charset="0"/>
                <a:ea typeface="ＭＳ Ｐゴシック" charset="0"/>
                <a:cs typeface="Rockwell"/>
              </a:rPr>
              <a:t>7</a:t>
            </a:r>
            <a:r>
              <a:rPr lang="tr-TR" sz="2400" spc="-10">
                <a:solidFill>
                  <a:srgbClr val="0A5B74"/>
                </a:solidFill>
                <a:latin typeface="Cambria" panose="02040503050406030204" pitchFamily="18" charset="0"/>
                <a:ea typeface="ＭＳ Ｐゴシック" charset="0"/>
                <a:cs typeface="Rockwell"/>
              </a:rPr>
              <a:t>.</a:t>
            </a:r>
            <a:r>
              <a:rPr lang="tr-TR" sz="2400" spc="-30">
                <a:solidFill>
                  <a:srgbClr val="0A5B74"/>
                </a:solidFill>
                <a:latin typeface="Cambria" panose="02040503050406030204" pitchFamily="18" charset="0"/>
                <a:ea typeface="ＭＳ Ｐゴシック" charset="0"/>
                <a:cs typeface="Rockwell"/>
              </a:rPr>
              <a:t>2</a:t>
            </a:r>
            <a:r>
              <a:rPr lang="tr-TR" sz="2400" spc="-180">
                <a:solidFill>
                  <a:srgbClr val="0A5B74"/>
                </a:solidFill>
                <a:latin typeface="Cambria" panose="02040503050406030204" pitchFamily="18" charset="0"/>
                <a:ea typeface="ＭＳ Ｐゴシック" charset="0"/>
                <a:cs typeface="Rockwell"/>
              </a:rPr>
              <a:t>5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694D88B-075F-5F45-A612-80424D9BB4AD}"/>
              </a:ext>
            </a:extLst>
          </p:cNvPr>
          <p:cNvSpPr/>
          <p:nvPr/>
        </p:nvSpPr>
        <p:spPr>
          <a:xfrm>
            <a:off x="8413821" y="5361507"/>
            <a:ext cx="2076378" cy="1387281"/>
          </a:xfrm>
          <a:prstGeom prst="roundRect">
            <a:avLst>
              <a:gd name="adj" fmla="val 10053"/>
            </a:avLst>
          </a:prstGeom>
          <a:noFill/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tr-TR">
              <a:solidFill>
                <a:prstClr val="white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017384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altLang="en-US" noProof="0" dirty="0">
                <a:latin typeface="Cambria"/>
                <a:cs typeface="Cambria"/>
              </a:rPr>
              <a:t>Fiyat Kontrollerini Hatırlama</a:t>
            </a:r>
          </a:p>
        </p:txBody>
      </p:sp>
      <p:sp>
        <p:nvSpPr>
          <p:cNvPr id="66562" name="Line 2"/>
          <p:cNvSpPr>
            <a:spLocks noChangeShapeType="1"/>
          </p:cNvSpPr>
          <p:nvPr/>
        </p:nvSpPr>
        <p:spPr bwMode="auto">
          <a:xfrm>
            <a:off x="4648200" y="2306639"/>
            <a:ext cx="0" cy="3519487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tr-TR" dirty="0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66563" name="Text Box 6"/>
          <p:cNvSpPr txBox="1">
            <a:spLocks noChangeArrowheads="1"/>
          </p:cNvSpPr>
          <p:nvPr/>
        </p:nvSpPr>
        <p:spPr bwMode="auto">
          <a:xfrm>
            <a:off x="4471988" y="1676400"/>
            <a:ext cx="557212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232" tIns="22616" rIns="45232" bIns="22616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ts val="1000"/>
              </a:spcAft>
            </a:pPr>
            <a:r>
              <a:rPr lang="tr-TR" altLang="en-US" sz="3600" dirty="0">
                <a:solidFill>
                  <a:srgbClr val="000000"/>
                </a:solidFill>
                <a:latin typeface="Cambria"/>
                <a:cs typeface="Cambria"/>
              </a:rPr>
              <a:t>F</a:t>
            </a:r>
          </a:p>
        </p:txBody>
      </p:sp>
      <p:sp>
        <p:nvSpPr>
          <p:cNvPr id="66564" name="Text Box 7"/>
          <p:cNvSpPr txBox="1">
            <a:spLocks noChangeArrowheads="1"/>
          </p:cNvSpPr>
          <p:nvPr/>
        </p:nvSpPr>
        <p:spPr bwMode="auto">
          <a:xfrm>
            <a:off x="8815388" y="5715000"/>
            <a:ext cx="557212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232" tIns="22616" rIns="45232" bIns="22616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ts val="1000"/>
              </a:spcAft>
            </a:pPr>
            <a:r>
              <a:rPr lang="tr-TR" altLang="en-US" sz="3600" dirty="0">
                <a:solidFill>
                  <a:srgbClr val="000000"/>
                </a:solidFill>
                <a:latin typeface="Cambria"/>
                <a:cs typeface="Cambria"/>
              </a:rPr>
              <a:t>M</a:t>
            </a:r>
          </a:p>
        </p:txBody>
      </p:sp>
      <p:sp>
        <p:nvSpPr>
          <p:cNvPr id="66565" name="Text Box 9"/>
          <p:cNvSpPr txBox="1">
            <a:spLocks noChangeArrowheads="1"/>
          </p:cNvSpPr>
          <p:nvPr/>
        </p:nvSpPr>
        <p:spPr bwMode="auto">
          <a:xfrm>
            <a:off x="8510588" y="5054601"/>
            <a:ext cx="609600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232" tIns="22616" rIns="45232" bIns="22616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ts val="1000"/>
              </a:spcAft>
            </a:pPr>
            <a:r>
              <a:rPr lang="tr-TR" altLang="en-US" sz="3600" dirty="0">
                <a:solidFill>
                  <a:srgbClr val="000000"/>
                </a:solidFill>
                <a:latin typeface="Cambria"/>
                <a:cs typeface="Cambria"/>
              </a:rPr>
              <a:t>T</a:t>
            </a:r>
          </a:p>
        </p:txBody>
      </p:sp>
      <p:sp>
        <p:nvSpPr>
          <p:cNvPr id="66566" name="Text Box 9"/>
          <p:cNvSpPr txBox="1">
            <a:spLocks noChangeArrowheads="1"/>
          </p:cNvSpPr>
          <p:nvPr/>
        </p:nvSpPr>
        <p:spPr bwMode="auto">
          <a:xfrm>
            <a:off x="8878888" y="1778000"/>
            <a:ext cx="4699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232" tIns="22616" rIns="45232" bIns="22616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ts val="1000"/>
              </a:spcAft>
            </a:pPr>
            <a:r>
              <a:rPr lang="tr-TR" altLang="en-US" sz="3600" dirty="0">
                <a:solidFill>
                  <a:srgbClr val="000000"/>
                </a:solidFill>
                <a:latin typeface="Cambria"/>
                <a:cs typeface="Cambria"/>
              </a:rPr>
              <a:t>A</a:t>
            </a:r>
          </a:p>
        </p:txBody>
      </p:sp>
      <p:sp>
        <p:nvSpPr>
          <p:cNvPr id="66567" name="Text Box 9"/>
          <p:cNvSpPr txBox="1">
            <a:spLocks noChangeArrowheads="1"/>
          </p:cNvSpPr>
          <p:nvPr/>
        </p:nvSpPr>
        <p:spPr bwMode="auto">
          <a:xfrm>
            <a:off x="6986588" y="3810000"/>
            <a:ext cx="11430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232" tIns="22616" rIns="45232" bIns="22616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ts val="1000"/>
              </a:spcAft>
            </a:pPr>
            <a:r>
              <a:rPr lang="tr-TR" altLang="en-US" sz="1600" dirty="0">
                <a:solidFill>
                  <a:srgbClr val="000000"/>
                </a:solidFill>
                <a:latin typeface="Cambria"/>
                <a:cs typeface="Cambria"/>
              </a:rPr>
              <a:t>E</a:t>
            </a:r>
          </a:p>
        </p:txBody>
      </p:sp>
      <p:sp>
        <p:nvSpPr>
          <p:cNvPr id="66568" name="Text Box 9"/>
          <p:cNvSpPr txBox="1">
            <a:spLocks noChangeArrowheads="1"/>
          </p:cNvSpPr>
          <p:nvPr/>
        </p:nvSpPr>
        <p:spPr bwMode="auto">
          <a:xfrm>
            <a:off x="4090988" y="38354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232" tIns="22616" rIns="45232" bIns="22616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ts val="1000"/>
              </a:spcAft>
            </a:pPr>
            <a:r>
              <a:rPr lang="tr-TR" altLang="en-US" sz="2800" dirty="0">
                <a:solidFill>
                  <a:srgbClr val="000000"/>
                </a:solidFill>
                <a:latin typeface="Cambria"/>
                <a:cs typeface="Cambria"/>
              </a:rPr>
              <a:t>F*</a:t>
            </a:r>
          </a:p>
        </p:txBody>
      </p:sp>
      <p:cxnSp>
        <p:nvCxnSpPr>
          <p:cNvPr id="12" name="Straight Connector 11"/>
          <p:cNvCxnSpPr/>
          <p:nvPr/>
        </p:nvCxnSpPr>
        <p:spPr>
          <a:xfrm rot="10800000">
            <a:off x="4624388" y="3962400"/>
            <a:ext cx="2133600" cy="0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5805488" y="4914900"/>
            <a:ext cx="1905000" cy="0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571" name="Text Box 9"/>
          <p:cNvSpPr txBox="1">
            <a:spLocks noChangeArrowheads="1"/>
          </p:cNvSpPr>
          <p:nvPr/>
        </p:nvSpPr>
        <p:spPr bwMode="auto">
          <a:xfrm>
            <a:off x="6502718" y="5943600"/>
            <a:ext cx="5867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232" tIns="22616" rIns="45232" bIns="22616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ts val="1000"/>
              </a:spcAft>
            </a:pPr>
            <a:r>
              <a:rPr lang="tr-TR" altLang="en-US" sz="2800" dirty="0">
                <a:solidFill>
                  <a:srgbClr val="000000"/>
                </a:solidFill>
                <a:latin typeface="Cambria"/>
                <a:cs typeface="Cambria"/>
              </a:rPr>
              <a:t>M*</a:t>
            </a: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1745141" y="2844800"/>
            <a:ext cx="280304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232" tIns="22616" rIns="45232" bIns="22616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ts val="1000"/>
              </a:spcAft>
            </a:pPr>
            <a:r>
              <a:rPr lang="tr-TR" altLang="en-US" b="1" dirty="0">
                <a:solidFill>
                  <a:srgbClr val="000000"/>
                </a:solidFill>
                <a:latin typeface="Cambria"/>
                <a:cs typeface="Cambria"/>
              </a:rPr>
              <a:t>Bağlayıcı Taban Fiyatı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4648200" y="5816600"/>
            <a:ext cx="4191000" cy="0"/>
          </a:xfrm>
          <a:prstGeom prst="line">
            <a:avLst/>
          </a:prstGeom>
          <a:ln w="508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574" name="Line 5"/>
          <p:cNvSpPr>
            <a:spLocks noChangeShapeType="1"/>
          </p:cNvSpPr>
          <p:nvPr/>
        </p:nvSpPr>
        <p:spPr bwMode="auto">
          <a:xfrm>
            <a:off x="4851400" y="2387600"/>
            <a:ext cx="3582988" cy="3055938"/>
          </a:xfrm>
          <a:prstGeom prst="line">
            <a:avLst/>
          </a:prstGeom>
          <a:noFill/>
          <a:ln w="63500">
            <a:solidFill>
              <a:srgbClr val="29577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tr-TR" dirty="0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66575" name="Line 5"/>
          <p:cNvSpPr>
            <a:spLocks noChangeShapeType="1"/>
          </p:cNvSpPr>
          <p:nvPr/>
        </p:nvSpPr>
        <p:spPr bwMode="auto">
          <a:xfrm flipV="1">
            <a:off x="5005388" y="2159000"/>
            <a:ext cx="3810000" cy="3328988"/>
          </a:xfrm>
          <a:prstGeom prst="line">
            <a:avLst/>
          </a:prstGeom>
          <a:noFill/>
          <a:ln w="63500">
            <a:solidFill>
              <a:srgbClr val="BA493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tr-TR" dirty="0">
              <a:solidFill>
                <a:srgbClr val="000000"/>
              </a:solidFill>
              <a:latin typeface="Cambria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4700588" y="3073400"/>
            <a:ext cx="4191000" cy="0"/>
          </a:xfrm>
          <a:prstGeom prst="line">
            <a:avLst/>
          </a:prstGeom>
          <a:ln w="508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Box 9"/>
          <p:cNvSpPr txBox="1">
            <a:spLocks noChangeArrowheads="1"/>
          </p:cNvSpPr>
          <p:nvPr/>
        </p:nvSpPr>
        <p:spPr bwMode="auto">
          <a:xfrm>
            <a:off x="1812925" y="4597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232" tIns="22616" rIns="45232" bIns="22616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ts val="1000"/>
              </a:spcAft>
            </a:pPr>
            <a:r>
              <a:rPr lang="tr-TR" altLang="en-US" b="1" dirty="0">
                <a:solidFill>
                  <a:srgbClr val="000000"/>
                </a:solidFill>
                <a:latin typeface="Cambria"/>
                <a:cs typeface="Cambria"/>
              </a:rPr>
              <a:t>Bağlayıcı Tavan Fiyatı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700588" y="4826000"/>
            <a:ext cx="4191000" cy="0"/>
          </a:xfrm>
          <a:prstGeom prst="line">
            <a:avLst/>
          </a:prstGeom>
          <a:ln w="50800">
            <a:solidFill>
              <a:srgbClr val="0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8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1"/>
          <p:cNvSpPr>
            <a:spLocks noGrp="1"/>
          </p:cNvSpPr>
          <p:nvPr>
            <p:ph type="title"/>
          </p:nvPr>
        </p:nvSpPr>
        <p:spPr>
          <a:xfrm>
            <a:off x="1797051" y="0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Örnek Sorular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>
          <a:xfrm>
            <a:off x="1797051" y="1712913"/>
            <a:ext cx="8696325" cy="4895850"/>
          </a:xfrm>
        </p:spPr>
        <p:txBody>
          <a:bodyPr/>
          <a:lstStyle/>
          <a:p>
            <a:pPr marL="0" indent="0">
              <a:buNone/>
            </a:pPr>
            <a:r>
              <a:rPr lang="tr-TR" altLang="en-US" sz="3200" noProof="0" dirty="0">
                <a:latin typeface="Cambria"/>
                <a:cs typeface="Cambria"/>
              </a:rPr>
              <a:t>Bağlayıcı olmayan tavan fiyatın etkisi nedir?</a:t>
            </a:r>
          </a:p>
          <a:p>
            <a:pPr marL="971550" lvl="1" indent="-514350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Fazlalığa sebep olur.</a:t>
            </a:r>
          </a:p>
          <a:p>
            <a:pPr marL="971550" lvl="1" indent="-514350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Eksikliğe sebep olur.</a:t>
            </a:r>
          </a:p>
          <a:p>
            <a:pPr marL="971550" lvl="1" indent="-514350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Hiçbir etkisi yoktur.</a:t>
            </a:r>
          </a:p>
          <a:p>
            <a:pPr marL="971550" lvl="1" indent="-514350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Etkisi bilinmez.</a:t>
            </a:r>
          </a:p>
        </p:txBody>
      </p:sp>
    </p:spTree>
    <p:extLst>
      <p:ext uri="{BB962C8B-B14F-4D97-AF65-F5344CB8AC3E}">
        <p14:creationId xmlns:p14="http://schemas.microsoft.com/office/powerpoint/2010/main" val="60202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" dur="indefinite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99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1"/>
          <p:cNvSpPr>
            <a:spLocks noGrp="1"/>
          </p:cNvSpPr>
          <p:nvPr>
            <p:ph type="title"/>
          </p:nvPr>
        </p:nvSpPr>
        <p:spPr>
          <a:xfrm>
            <a:off x="1797050" y="0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Örnek Sorular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>
          <a:xfrm>
            <a:off x="1797050" y="1712913"/>
            <a:ext cx="8870950" cy="4895850"/>
          </a:xfrm>
        </p:spPr>
        <p:txBody>
          <a:bodyPr/>
          <a:lstStyle/>
          <a:p>
            <a:pPr marL="0" indent="0">
              <a:buNone/>
            </a:pPr>
            <a:r>
              <a:rPr lang="tr-TR" altLang="en-US" sz="3200" noProof="0" dirty="0">
                <a:latin typeface="Cambria"/>
                <a:cs typeface="Cambria"/>
              </a:rPr>
              <a:t>Bağlayıcı tavan fiyat durumunda, karaborsanın tek görevi ne olacaktır?</a:t>
            </a:r>
          </a:p>
          <a:p>
            <a:pPr marL="971550" lvl="1" indent="-514350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Tavan fiyatın sebep olduğu eksiliği azaltmak.</a:t>
            </a:r>
          </a:p>
          <a:p>
            <a:pPr marL="971550" lvl="1" indent="-514350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Fiyatı daha da düşürmek.</a:t>
            </a:r>
          </a:p>
          <a:p>
            <a:pPr marL="971550" lvl="1" indent="-514350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Tekel yaratmak.</a:t>
            </a:r>
          </a:p>
          <a:p>
            <a:pPr marL="971550" lvl="1" indent="-514350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Fazlalığa neden olmak.</a:t>
            </a:r>
          </a:p>
        </p:txBody>
      </p:sp>
    </p:spTree>
    <p:extLst>
      <p:ext uri="{BB962C8B-B14F-4D97-AF65-F5344CB8AC3E}">
        <p14:creationId xmlns:p14="http://schemas.microsoft.com/office/powerpoint/2010/main" val="25699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" dur="indefinite"/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99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itle 1"/>
          <p:cNvSpPr>
            <a:spLocks noGrp="1"/>
          </p:cNvSpPr>
          <p:nvPr>
            <p:ph type="title"/>
          </p:nvPr>
        </p:nvSpPr>
        <p:spPr>
          <a:xfrm>
            <a:off x="1797051" y="0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Örnek Sorular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>
          <a:xfrm>
            <a:off x="1797051" y="1712913"/>
            <a:ext cx="8696325" cy="4895850"/>
          </a:xfrm>
        </p:spPr>
        <p:txBody>
          <a:bodyPr/>
          <a:lstStyle/>
          <a:p>
            <a:pPr marL="0" indent="0">
              <a:buNone/>
            </a:pPr>
            <a:r>
              <a:rPr lang="tr-TR" altLang="en-US" sz="3200" noProof="0" dirty="0">
                <a:latin typeface="Cambria"/>
                <a:cs typeface="Cambria"/>
              </a:rPr>
              <a:t>Hangisi kira fiyat kontrolünün istenmeyen sonuçlarından birisidir?</a:t>
            </a:r>
          </a:p>
          <a:p>
            <a:pPr marL="971550" lvl="1" indent="-514350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Kira kontrolündeki evlerde yaşayan insanlar daha sık ev değiştirirler.</a:t>
            </a:r>
          </a:p>
          <a:p>
            <a:pPr marL="971550" lvl="1" indent="-514350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Ev sahipleri kiralık daireleri tamir ettirmez.</a:t>
            </a:r>
          </a:p>
          <a:p>
            <a:pPr marL="971550" lvl="1" indent="-514350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Gereğinden fazla sayıda ev inşa edilir ve fazlalık oluşur.</a:t>
            </a:r>
          </a:p>
          <a:p>
            <a:pPr marL="971550" lvl="1" indent="-514350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İnsanlar büyük şehirlerde yaşamamayı tercih ederler.</a:t>
            </a:r>
          </a:p>
        </p:txBody>
      </p:sp>
    </p:spTree>
    <p:extLst>
      <p:ext uri="{BB962C8B-B14F-4D97-AF65-F5344CB8AC3E}">
        <p14:creationId xmlns:p14="http://schemas.microsoft.com/office/powerpoint/2010/main" val="262371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" dur="indefinite"/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99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Fiyat Kontrolü Nedir?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1981200" y="1712913"/>
            <a:ext cx="8991600" cy="4895850"/>
          </a:xfrm>
        </p:spPr>
        <p:txBody>
          <a:bodyPr/>
          <a:lstStyle/>
          <a:p>
            <a:pPr eaLnBrk="1" hangingPunct="1"/>
            <a:r>
              <a:rPr lang="tr-TR" altLang="en-US" sz="2200" noProof="0" dirty="0">
                <a:latin typeface="Cambria"/>
                <a:cs typeface="Cambria"/>
              </a:rPr>
              <a:t>Fiyat Kontrolü (</a:t>
            </a:r>
            <a:r>
              <a:rPr lang="tr-TR" altLang="en-US" sz="2200" noProof="0" dirty="0" err="1">
                <a:latin typeface="Cambria"/>
                <a:cs typeface="Cambria"/>
              </a:rPr>
              <a:t>Price</a:t>
            </a:r>
            <a:r>
              <a:rPr lang="tr-TR" altLang="en-US" sz="2200" noProof="0" dirty="0">
                <a:latin typeface="Cambria"/>
                <a:cs typeface="Cambria"/>
              </a:rPr>
              <a:t> Control)</a:t>
            </a:r>
          </a:p>
          <a:p>
            <a:pPr lvl="1" eaLnBrk="1" hangingPunct="1"/>
            <a:r>
              <a:rPr lang="tr-TR" altLang="en-US" sz="2200" noProof="0" dirty="0">
                <a:latin typeface="Cambria"/>
                <a:cs typeface="Cambria"/>
              </a:rPr>
              <a:t>Piyasadaki fiyatı hükümet eliyle ayarlama ya da manipüle etmektir.</a:t>
            </a:r>
          </a:p>
          <a:p>
            <a:pPr lvl="1" eaLnBrk="1" hangingPunct="1"/>
            <a:r>
              <a:rPr lang="tr-TR" altLang="en-US" sz="2200" noProof="0" dirty="0">
                <a:latin typeface="Cambria"/>
                <a:cs typeface="Cambria"/>
              </a:rPr>
              <a:t>Toplum üzerindeki fark edilen yükleri hafifletme amacıyla yapılır.</a:t>
            </a:r>
          </a:p>
          <a:p>
            <a:pPr eaLnBrk="1" hangingPunct="1"/>
            <a:r>
              <a:rPr lang="tr-TR" altLang="en-US" sz="2200" noProof="0" dirty="0">
                <a:latin typeface="Cambria"/>
                <a:cs typeface="Cambria"/>
              </a:rPr>
              <a:t>Tavan Fiyat (</a:t>
            </a:r>
            <a:r>
              <a:rPr lang="tr-TR" altLang="en-US" sz="2200" noProof="0" dirty="0" err="1">
                <a:latin typeface="Cambria"/>
                <a:cs typeface="Cambria"/>
              </a:rPr>
              <a:t>Price</a:t>
            </a:r>
            <a:r>
              <a:rPr lang="tr-TR" altLang="en-US" sz="2200" noProof="0" dirty="0">
                <a:latin typeface="Cambria"/>
                <a:cs typeface="Cambria"/>
              </a:rPr>
              <a:t> </a:t>
            </a:r>
            <a:r>
              <a:rPr lang="tr-TR" altLang="en-US" sz="2200" noProof="0" dirty="0" err="1">
                <a:latin typeface="Cambria"/>
                <a:cs typeface="Cambria"/>
              </a:rPr>
              <a:t>Ceiling</a:t>
            </a:r>
            <a:r>
              <a:rPr lang="tr-TR" altLang="en-US" sz="2200" noProof="0" dirty="0">
                <a:latin typeface="Cambria"/>
                <a:cs typeface="Cambria"/>
              </a:rPr>
              <a:t>)</a:t>
            </a:r>
          </a:p>
          <a:p>
            <a:pPr lvl="1" eaLnBrk="1" hangingPunct="1"/>
            <a:r>
              <a:rPr lang="tr-TR" altLang="en-US" sz="2200" noProof="0" dirty="0">
                <a:latin typeface="Cambria"/>
                <a:cs typeface="Cambria"/>
              </a:rPr>
              <a:t>Bir ürün ya da hizmet için yasal olarak oluşturulmuş maksimum fiyat.</a:t>
            </a:r>
          </a:p>
          <a:p>
            <a:pPr eaLnBrk="1" hangingPunct="1"/>
            <a:r>
              <a:rPr lang="tr-TR" altLang="en-US" sz="2200" noProof="0" dirty="0">
                <a:latin typeface="Cambria"/>
                <a:cs typeface="Cambria"/>
              </a:rPr>
              <a:t>Taban Fiyat (</a:t>
            </a:r>
            <a:r>
              <a:rPr lang="tr-TR" altLang="en-US" sz="2200" noProof="0" dirty="0" err="1">
                <a:latin typeface="Cambria"/>
                <a:cs typeface="Cambria"/>
              </a:rPr>
              <a:t>Price</a:t>
            </a:r>
            <a:r>
              <a:rPr lang="tr-TR" altLang="en-US" sz="2200" noProof="0" dirty="0">
                <a:latin typeface="Cambria"/>
                <a:cs typeface="Cambria"/>
              </a:rPr>
              <a:t> </a:t>
            </a:r>
            <a:r>
              <a:rPr lang="tr-TR" altLang="en-US" sz="2200" noProof="0" dirty="0" err="1">
                <a:latin typeface="Cambria"/>
                <a:cs typeface="Cambria"/>
              </a:rPr>
              <a:t>Floor</a:t>
            </a:r>
            <a:r>
              <a:rPr lang="tr-TR" altLang="en-US" sz="2200" noProof="0" dirty="0">
                <a:latin typeface="Cambria"/>
                <a:cs typeface="Cambria"/>
              </a:rPr>
              <a:t>)</a:t>
            </a:r>
          </a:p>
          <a:p>
            <a:pPr lvl="1" eaLnBrk="1" hangingPunct="1"/>
            <a:r>
              <a:rPr lang="tr-TR" altLang="en-US" sz="2200" noProof="0" dirty="0">
                <a:latin typeface="Cambria"/>
                <a:cs typeface="Cambria"/>
              </a:rPr>
              <a:t>Bir ürün ya da hizmet için </a:t>
            </a:r>
            <a:r>
              <a:rPr lang="tr-TR" altLang="en-US" sz="2200" dirty="0"/>
              <a:t>yasal olarak oluşturulmuş </a:t>
            </a:r>
            <a:r>
              <a:rPr lang="tr-TR" altLang="en-US" sz="2200" noProof="0" dirty="0">
                <a:latin typeface="Cambria"/>
                <a:cs typeface="Cambria"/>
              </a:rPr>
              <a:t>minimum fiyat.</a:t>
            </a:r>
          </a:p>
          <a:p>
            <a:pPr eaLnBrk="1" hangingPunct="1"/>
            <a:r>
              <a:rPr lang="tr-TR" altLang="en-US" sz="2200" noProof="0" dirty="0">
                <a:latin typeface="Cambria"/>
                <a:cs typeface="Cambria"/>
              </a:rPr>
              <a:t>Tarih boyunca, fiyat kontrolleri</a:t>
            </a:r>
          </a:p>
          <a:p>
            <a:pPr lvl="1" eaLnBrk="1" hangingPunct="1"/>
            <a:r>
              <a:rPr lang="tr-TR" altLang="en-US" sz="2200" noProof="0" dirty="0">
                <a:latin typeface="Cambria"/>
                <a:cs typeface="Cambria"/>
              </a:rPr>
              <a:t>Piyasanın normal işlevlerini bozmuş</a:t>
            </a:r>
          </a:p>
          <a:p>
            <a:pPr lvl="1" eaLnBrk="1" hangingPunct="1"/>
            <a:r>
              <a:rPr lang="tr-TR" altLang="en-US" sz="2200" noProof="0" dirty="0">
                <a:latin typeface="Cambria"/>
                <a:cs typeface="Cambria"/>
              </a:rPr>
              <a:t>Piyasanın kendi kendini temizlemesini engellemişlerdir.</a:t>
            </a:r>
            <a:endParaRPr lang="tr-TR" altLang="en-US" sz="2800" noProof="0" dirty="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36331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itle 1"/>
          <p:cNvSpPr>
            <a:spLocks noGrp="1"/>
          </p:cNvSpPr>
          <p:nvPr>
            <p:ph type="title"/>
          </p:nvPr>
        </p:nvSpPr>
        <p:spPr>
          <a:xfrm>
            <a:off x="1797051" y="24063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Örnek Sorular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>
          <a:xfrm>
            <a:off x="1797051" y="1712913"/>
            <a:ext cx="8696325" cy="4895850"/>
          </a:xfrm>
        </p:spPr>
        <p:txBody>
          <a:bodyPr/>
          <a:lstStyle/>
          <a:p>
            <a:pPr marL="0" indent="0">
              <a:buNone/>
            </a:pPr>
            <a:r>
              <a:rPr lang="tr-TR" altLang="en-US" sz="3200" noProof="0" dirty="0">
                <a:latin typeface="Cambria"/>
                <a:cs typeface="Cambria"/>
              </a:rPr>
              <a:t>İşgücü piyasası ile ilgili aşağıdakilerden hangisi doğrudur?</a:t>
            </a:r>
          </a:p>
          <a:p>
            <a:pPr marL="971550" lvl="1" indent="-514350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Asgari ücret tavan fiyattır.</a:t>
            </a:r>
          </a:p>
          <a:p>
            <a:pPr marL="971550" lvl="1" indent="-514350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İşsizlik işgücü eksikliğidir.</a:t>
            </a:r>
          </a:p>
          <a:p>
            <a:pPr marL="971550" lvl="1" indent="-514350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Firmalar işgücü arz eder.</a:t>
            </a:r>
          </a:p>
          <a:p>
            <a:pPr marL="971550" lvl="1" indent="-514350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Hiçbiri.</a:t>
            </a:r>
          </a:p>
        </p:txBody>
      </p:sp>
    </p:spTree>
    <p:extLst>
      <p:ext uri="{BB962C8B-B14F-4D97-AF65-F5344CB8AC3E}">
        <p14:creationId xmlns:p14="http://schemas.microsoft.com/office/powerpoint/2010/main" val="372831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" dur="indefinite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99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itle 1"/>
          <p:cNvSpPr>
            <a:spLocks noGrp="1"/>
          </p:cNvSpPr>
          <p:nvPr>
            <p:ph type="title"/>
          </p:nvPr>
        </p:nvSpPr>
        <p:spPr>
          <a:xfrm>
            <a:off x="1797051" y="0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Örnek Sorular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>
          <a:xfrm>
            <a:off x="1797051" y="1712913"/>
            <a:ext cx="8696325" cy="4895850"/>
          </a:xfrm>
        </p:spPr>
        <p:txBody>
          <a:bodyPr/>
          <a:lstStyle/>
          <a:p>
            <a:pPr marL="0" indent="0">
              <a:buNone/>
            </a:pPr>
            <a:r>
              <a:rPr lang="tr-TR" altLang="en-US" sz="3200" noProof="0" dirty="0"/>
              <a:t>Arz ve talep uzun dönemde genellikle daha elastik olurlar. Buna göre, tavan fiyatın neden olduğu eksiklik uzun dönemde_________.</a:t>
            </a:r>
          </a:p>
          <a:p>
            <a:pPr marL="971550" lvl="1" indent="-514350">
              <a:buFont typeface="Calibri" panose="020F0502020204030204" pitchFamily="34" charset="0"/>
              <a:buAutoNum type="alphaLcPeriod"/>
            </a:pPr>
            <a:r>
              <a:rPr lang="tr-TR" altLang="en-US" sz="2800" noProof="0" dirty="0"/>
              <a:t>tamamen yok olur</a:t>
            </a:r>
          </a:p>
          <a:p>
            <a:pPr marL="971550" lvl="1" indent="-514350">
              <a:buFont typeface="Calibri" panose="020F0502020204030204" pitchFamily="34" charset="0"/>
              <a:buAutoNum type="alphaLcPeriod"/>
            </a:pPr>
            <a:r>
              <a:rPr lang="tr-TR" altLang="en-US" sz="2800" dirty="0"/>
              <a:t>k</a:t>
            </a:r>
            <a:r>
              <a:rPr lang="tr-TR" altLang="en-US" sz="2800" noProof="0" dirty="0" err="1"/>
              <a:t>üçülür</a:t>
            </a:r>
            <a:endParaRPr lang="tr-TR" altLang="en-US" sz="2800" noProof="0" dirty="0"/>
          </a:p>
          <a:p>
            <a:pPr marL="971550" lvl="1" indent="-514350">
              <a:buFont typeface="Calibri" panose="020F0502020204030204" pitchFamily="34" charset="0"/>
              <a:buAutoNum type="alphaLcPeriod"/>
            </a:pPr>
            <a:r>
              <a:rPr lang="tr-TR" altLang="en-US" sz="2800" dirty="0"/>
              <a:t>b</a:t>
            </a:r>
            <a:r>
              <a:rPr lang="tr-TR" altLang="en-US" sz="2800" noProof="0" dirty="0" err="1"/>
              <a:t>üyür</a:t>
            </a:r>
            <a:endParaRPr lang="tr-TR" altLang="en-US" sz="2800" noProof="0" dirty="0"/>
          </a:p>
          <a:p>
            <a:pPr marL="971550" lvl="1" indent="-514350">
              <a:buFont typeface="Calibri" panose="020F0502020204030204" pitchFamily="34" charset="0"/>
              <a:buAutoNum type="alphaLcPeriod"/>
            </a:pPr>
            <a:r>
              <a:rPr lang="tr-TR" altLang="en-US" sz="2800" noProof="0" dirty="0"/>
              <a:t>sonsuz büyük hale gelir</a:t>
            </a:r>
          </a:p>
        </p:txBody>
      </p:sp>
    </p:spTree>
    <p:extLst>
      <p:ext uri="{BB962C8B-B14F-4D97-AF65-F5344CB8AC3E}">
        <p14:creationId xmlns:p14="http://schemas.microsoft.com/office/powerpoint/2010/main" val="311533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" dur="indefinite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99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Tüketici ve Üretici Fazlası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1981200" y="1712913"/>
            <a:ext cx="8229600" cy="4895850"/>
          </a:xfrm>
        </p:spPr>
        <p:txBody>
          <a:bodyPr/>
          <a:lstStyle/>
          <a:p>
            <a:pPr eaLnBrk="1" hangingPunct="1"/>
            <a:r>
              <a:rPr lang="tr-TR" altLang="en-US" noProof="0" dirty="0">
                <a:latin typeface="Cambria"/>
                <a:cs typeface="Cambria"/>
              </a:rPr>
              <a:t>Refah Ekonomisi</a:t>
            </a:r>
          </a:p>
          <a:p>
            <a:pPr lvl="1" eaLnBrk="1" hangingPunct="1"/>
            <a:r>
              <a:rPr lang="tr-TR" altLang="en-US" noProof="0" dirty="0">
                <a:latin typeface="Cambria"/>
                <a:cs typeface="Cambria"/>
              </a:rPr>
              <a:t>Kaynak dağılımının ekonomik refahı nasıl etkilediğini araştırır.</a:t>
            </a:r>
          </a:p>
          <a:p>
            <a:pPr lvl="1" eaLnBrk="1" hangingPunct="1"/>
            <a:r>
              <a:rPr lang="tr-TR" altLang="en-US" noProof="0" dirty="0">
                <a:latin typeface="Cambria"/>
                <a:cs typeface="Cambria"/>
              </a:rPr>
              <a:t>Ekonomik refah, piyasa değeri olan iki ölçüden oluşur:</a:t>
            </a:r>
          </a:p>
          <a:p>
            <a:pPr lvl="2" eaLnBrk="1" hangingPunct="1"/>
            <a:r>
              <a:rPr lang="tr-TR" altLang="en-US" sz="2800" noProof="0" dirty="0">
                <a:latin typeface="Cambria"/>
                <a:ea typeface="Cambria"/>
                <a:cs typeface="Cambria"/>
              </a:rPr>
              <a:t>Tüketici fazlası</a:t>
            </a:r>
          </a:p>
          <a:p>
            <a:pPr lvl="2" eaLnBrk="1" hangingPunct="1"/>
            <a:r>
              <a:rPr lang="tr-TR" altLang="en-US" sz="2800" noProof="0" dirty="0">
                <a:latin typeface="Cambria"/>
                <a:ea typeface="Cambria"/>
                <a:cs typeface="Cambria"/>
              </a:rPr>
              <a:t>Üretici fazlası</a:t>
            </a:r>
          </a:p>
        </p:txBody>
      </p:sp>
    </p:spTree>
    <p:extLst>
      <p:ext uri="{BB962C8B-B14F-4D97-AF65-F5344CB8AC3E}">
        <p14:creationId xmlns:p14="http://schemas.microsoft.com/office/powerpoint/2010/main" val="139127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>
          <a:xfrm>
            <a:off x="1802775" y="0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Tüketici Fazlası</a:t>
            </a:r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>
          <a:xfrm>
            <a:off x="1966913" y="4529139"/>
            <a:ext cx="8229600" cy="1900237"/>
          </a:xfrm>
        </p:spPr>
        <p:txBody>
          <a:bodyPr/>
          <a:lstStyle/>
          <a:p>
            <a:pPr eaLnBrk="1" hangingPunct="1"/>
            <a:r>
              <a:rPr lang="tr-TR" altLang="en-US" sz="3200" noProof="0" dirty="0">
                <a:latin typeface="Cambria"/>
                <a:cs typeface="Cambria"/>
              </a:rPr>
              <a:t>Ödeme istekliliğinin mantığı?</a:t>
            </a:r>
          </a:p>
          <a:p>
            <a:pPr eaLnBrk="1" hangingPunct="1"/>
            <a:r>
              <a:rPr lang="tr-TR" altLang="en-US" sz="3200" noProof="0" dirty="0">
                <a:latin typeface="Cambria"/>
                <a:cs typeface="Cambria"/>
              </a:rPr>
              <a:t>Eğer yeni kitabın ücreti $151 ise, hangi kişi ya da kişiler kitabı satın alır?</a:t>
            </a:r>
          </a:p>
        </p:txBody>
      </p:sp>
      <p:pic>
        <p:nvPicPr>
          <p:cNvPr id="19459" name="Picture 2" descr="TAB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4" y="1693864"/>
            <a:ext cx="8531225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876920" y="1745383"/>
            <a:ext cx="2682373" cy="57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67276" y="2165656"/>
            <a:ext cx="8603061" cy="57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800" b="1" u="sng" dirty="0">
                <a:effectLst/>
                <a:latin typeface="Cambria"/>
                <a:ea typeface="ＭＳ 明朝"/>
                <a:cs typeface="Cambria"/>
              </a:rPr>
              <a:t>Yeni Ekonomi Kitabı için Ödeme İstekliliği</a:t>
            </a:r>
            <a:endParaRPr lang="tr-TR" sz="2400" b="1" u="sng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68093" y="2717338"/>
            <a:ext cx="1008658" cy="34684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Cambria"/>
                <a:ea typeface="ＭＳ 明朝"/>
                <a:cs typeface="Cambria"/>
              </a:rPr>
              <a:t>Alıcı</a:t>
            </a:r>
            <a:endParaRPr lang="tr-TR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46816" y="2710920"/>
            <a:ext cx="2168234" cy="34684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Cambria"/>
                <a:ea typeface="ＭＳ 明朝"/>
                <a:cs typeface="Cambria"/>
              </a:rPr>
              <a:t>Ödeme İstekliliği</a:t>
            </a:r>
            <a:endParaRPr lang="tr-TR" b="1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0459709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723900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Tüketici Fazlası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1981200" y="3492501"/>
            <a:ext cx="8229600" cy="2633663"/>
          </a:xfrm>
        </p:spPr>
        <p:txBody>
          <a:bodyPr/>
          <a:lstStyle/>
          <a:p>
            <a:pPr eaLnBrk="1" hangingPunct="1"/>
            <a:r>
              <a:rPr lang="tr-TR" altLang="en-US" sz="2800" noProof="0" dirty="0">
                <a:cs typeface="Cambria"/>
              </a:rPr>
              <a:t>Tüketici fazlası</a:t>
            </a:r>
          </a:p>
          <a:p>
            <a:pPr lvl="1" eaLnBrk="1" hangingPunct="1"/>
            <a:r>
              <a:rPr lang="tr-TR" altLang="en-US" sz="2400" noProof="0" dirty="0">
                <a:cs typeface="Cambria"/>
              </a:rPr>
              <a:t>Ürüne gerçekte ödenen fiyat ile ödeme istekliliği arasındaki fark.</a:t>
            </a:r>
          </a:p>
          <a:p>
            <a:pPr eaLnBrk="1" hangingPunct="1"/>
            <a:r>
              <a:rPr lang="tr-TR" altLang="en-US" sz="2800" noProof="0" dirty="0">
                <a:cs typeface="Cambria"/>
              </a:rPr>
              <a:t>Fiyat = $151 iken</a:t>
            </a:r>
          </a:p>
          <a:p>
            <a:pPr lvl="1" eaLnBrk="1" hangingPunct="1"/>
            <a:r>
              <a:rPr lang="tr-TR" altLang="en-US" sz="2400" noProof="0" dirty="0">
                <a:cs typeface="Cambria"/>
              </a:rPr>
              <a:t>Sadece </a:t>
            </a:r>
            <a:r>
              <a:rPr lang="tr-TR" altLang="en-US" sz="2400" noProof="0" dirty="0" err="1">
                <a:cs typeface="Cambria"/>
              </a:rPr>
              <a:t>Beanie</a:t>
            </a:r>
            <a:r>
              <a:rPr lang="tr-TR" altLang="en-US" sz="2400" noProof="0" dirty="0">
                <a:cs typeface="Cambria"/>
              </a:rPr>
              <a:t> kitabı satın alır.</a:t>
            </a:r>
          </a:p>
          <a:p>
            <a:pPr lvl="2" eaLnBrk="1" hangingPunct="1"/>
            <a:r>
              <a:rPr lang="tr-TR" altLang="en-US" sz="2000" noProof="0" dirty="0">
                <a:cs typeface="Cambria"/>
              </a:rPr>
              <a:t>$49'lık </a:t>
            </a:r>
            <a:r>
              <a:rPr lang="tr-TR" altLang="en-US" sz="2000" b="1" noProof="0" dirty="0">
                <a:cs typeface="Cambria"/>
              </a:rPr>
              <a:t>tüketici fazlası elde eder</a:t>
            </a:r>
            <a:r>
              <a:rPr lang="tr-TR" altLang="en-US" sz="2000" noProof="0" dirty="0">
                <a:cs typeface="Cambria"/>
              </a:rPr>
              <a:t>.</a:t>
            </a:r>
          </a:p>
          <a:p>
            <a:pPr lvl="1" eaLnBrk="1" hangingPunct="1"/>
            <a:r>
              <a:rPr lang="tr-TR" altLang="ja-JP" sz="2400" noProof="0" dirty="0" err="1">
                <a:cs typeface="Cambria"/>
              </a:rPr>
              <a:t>Mitch</a:t>
            </a:r>
            <a:r>
              <a:rPr lang="tr-TR" altLang="ja-JP" sz="2400" noProof="0" dirty="0">
                <a:cs typeface="Cambria"/>
              </a:rPr>
              <a:t> ve Frank </a:t>
            </a:r>
            <a:r>
              <a:rPr lang="tr-TR" altLang="ja-JP" sz="2400" dirty="0">
                <a:cs typeface="Cambria"/>
              </a:rPr>
              <a:t>kitabı neden satın </a:t>
            </a:r>
            <a:r>
              <a:rPr lang="tr-TR" altLang="ja-JP" sz="2400" noProof="0" dirty="0">
                <a:cs typeface="Cambria"/>
              </a:rPr>
              <a:t>almaz?</a:t>
            </a:r>
            <a:endParaRPr lang="tr-TR" altLang="en-US" sz="2400" noProof="0" dirty="0">
              <a:cs typeface="Cambria"/>
            </a:endParaRPr>
          </a:p>
        </p:txBody>
      </p:sp>
      <p:pic>
        <p:nvPicPr>
          <p:cNvPr id="21507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3" t="11002" r="5873" b="8699"/>
          <a:stretch>
            <a:fillRect/>
          </a:stretch>
        </p:blipFill>
        <p:spPr bwMode="auto">
          <a:xfrm>
            <a:off x="6864350" y="1182688"/>
            <a:ext cx="3462338" cy="232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18" y="1304689"/>
            <a:ext cx="5945157" cy="201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04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770" name="Picture 2" descr="FIG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1" y="1524001"/>
            <a:ext cx="8531225" cy="3814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753709" y="1505436"/>
            <a:ext cx="3629679" cy="2932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b="1" dirty="0">
                <a:effectLst/>
                <a:latin typeface="Cambria"/>
                <a:ea typeface="ＭＳ 明朝"/>
                <a:cs typeface="Cambria"/>
              </a:rPr>
              <a:t>Ekonomi Kitabı için Talep Eğrisi</a:t>
            </a:r>
          </a:p>
        </p:txBody>
      </p:sp>
      <p:sp>
        <p:nvSpPr>
          <p:cNvPr id="4" name="Rectangle 3"/>
          <p:cNvSpPr/>
          <p:nvPr/>
        </p:nvSpPr>
        <p:spPr>
          <a:xfrm>
            <a:off x="1842570" y="1793871"/>
            <a:ext cx="1196994" cy="3541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effectLst/>
                <a:latin typeface="Cambria"/>
                <a:ea typeface="ＭＳ 明朝"/>
                <a:cs typeface="Cambria"/>
              </a:rPr>
              <a:t>Fiyat</a:t>
            </a:r>
          </a:p>
        </p:txBody>
      </p:sp>
      <p:sp>
        <p:nvSpPr>
          <p:cNvPr id="5" name="Rectangle 4"/>
          <p:cNvSpPr/>
          <p:nvPr/>
        </p:nvSpPr>
        <p:spPr>
          <a:xfrm>
            <a:off x="5388021" y="4220820"/>
            <a:ext cx="1196994" cy="3541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effectLst/>
                <a:latin typeface="Cambria"/>
                <a:ea typeface="ＭＳ 明朝"/>
                <a:cs typeface="Cambria"/>
              </a:rPr>
              <a:t>Miktar</a:t>
            </a:r>
          </a:p>
        </p:txBody>
      </p:sp>
      <p:sp>
        <p:nvSpPr>
          <p:cNvPr id="6" name="Rectangle 5"/>
          <p:cNvSpPr/>
          <p:nvPr/>
        </p:nvSpPr>
        <p:spPr>
          <a:xfrm>
            <a:off x="4828831" y="3794342"/>
            <a:ext cx="1196994" cy="3541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effectLst/>
                <a:latin typeface="Cambria"/>
                <a:ea typeface="ＭＳ 明朝"/>
                <a:cs typeface="Cambria"/>
              </a:rPr>
              <a:t>Talep</a:t>
            </a:r>
          </a:p>
        </p:txBody>
      </p:sp>
      <p:sp>
        <p:nvSpPr>
          <p:cNvPr id="7" name="Rectangle 6"/>
          <p:cNvSpPr/>
          <p:nvPr/>
        </p:nvSpPr>
        <p:spPr>
          <a:xfrm>
            <a:off x="4269641" y="1852226"/>
            <a:ext cx="3141996" cy="4284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600" b="1" dirty="0" err="1">
                <a:effectLst/>
                <a:latin typeface="Cambria"/>
                <a:ea typeface="ＭＳ 明朝"/>
                <a:cs typeface="Cambria"/>
              </a:rPr>
              <a:t>Beanie'nin</a:t>
            </a:r>
            <a:r>
              <a:rPr lang="tr-TR" sz="1600" b="1" dirty="0">
                <a:effectLst/>
                <a:latin typeface="Cambria"/>
                <a:ea typeface="ＭＳ 明朝"/>
                <a:cs typeface="Cambria"/>
              </a:rPr>
              <a:t> Ödeme İstekliliği</a:t>
            </a:r>
          </a:p>
        </p:txBody>
      </p:sp>
      <p:sp>
        <p:nvSpPr>
          <p:cNvPr id="8" name="Rectangle 7"/>
          <p:cNvSpPr/>
          <p:nvPr/>
        </p:nvSpPr>
        <p:spPr>
          <a:xfrm>
            <a:off x="4916974" y="2250308"/>
            <a:ext cx="3006464" cy="3541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600" dirty="0" err="1">
                <a:effectLst/>
                <a:latin typeface="Cambria"/>
                <a:ea typeface="ＭＳ 明朝"/>
                <a:cs typeface="Cambria"/>
              </a:rPr>
              <a:t>Mitch'in</a:t>
            </a:r>
            <a:r>
              <a:rPr lang="tr-TR" sz="1600" dirty="0">
                <a:effectLst/>
                <a:latin typeface="Cambria"/>
                <a:ea typeface="ＭＳ 明朝"/>
                <a:cs typeface="Cambria"/>
              </a:rPr>
              <a:t> Ödeme İstekliliği</a:t>
            </a:r>
          </a:p>
        </p:txBody>
      </p:sp>
      <p:sp>
        <p:nvSpPr>
          <p:cNvPr id="9" name="Rectangle 8"/>
          <p:cNvSpPr/>
          <p:nvPr/>
        </p:nvSpPr>
        <p:spPr>
          <a:xfrm>
            <a:off x="5484310" y="2584025"/>
            <a:ext cx="3141996" cy="3895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effectLst/>
                <a:latin typeface="Cambria"/>
                <a:ea typeface="ＭＳ 明朝"/>
                <a:cs typeface="Cambria"/>
              </a:rPr>
              <a:t>Frank'in Ödeme İstekliliği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58020" y="2266404"/>
            <a:ext cx="3141996" cy="3219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 err="1">
                <a:effectLst/>
                <a:latin typeface="Cambria"/>
                <a:ea typeface="ＭＳ 明朝"/>
                <a:cs typeface="Cambria"/>
              </a:rPr>
              <a:t>Mitch'in</a:t>
            </a:r>
            <a:r>
              <a:rPr lang="tr-TR" sz="1600" b="1" dirty="0">
                <a:effectLst/>
                <a:latin typeface="Cambria"/>
                <a:ea typeface="ＭＳ 明朝"/>
                <a:cs typeface="Cambria"/>
              </a:rPr>
              <a:t> Ödeme İstekliliği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705433" y="3517757"/>
            <a:ext cx="1196994" cy="4713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effectLst/>
                <a:latin typeface="Cambria"/>
                <a:ea typeface="ＭＳ 明朝"/>
                <a:cs typeface="Cambria"/>
              </a:rPr>
              <a:t>Fiyat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369451" y="3285941"/>
            <a:ext cx="1196994" cy="6900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tr-TR" sz="1600" dirty="0">
              <a:effectLst/>
              <a:latin typeface="Cambria"/>
              <a:ea typeface="ＭＳ 明朝"/>
              <a:cs typeface="Cambria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effectLst/>
                <a:latin typeface="Cambria"/>
                <a:ea typeface="ＭＳ 明朝"/>
                <a:cs typeface="Cambria"/>
              </a:rPr>
              <a:t>Talep Edilen Miktar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020792" y="3530467"/>
            <a:ext cx="899319" cy="4284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effectLst/>
                <a:latin typeface="Cambria"/>
                <a:ea typeface="ＭＳ 明朝"/>
                <a:cs typeface="Cambria"/>
              </a:rPr>
              <a:t>Alıcılar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58804" y="4072244"/>
            <a:ext cx="1196994" cy="2926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effectLst/>
                <a:latin typeface="Cambria"/>
                <a:ea typeface="ＭＳ 明朝"/>
                <a:cs typeface="Cambria"/>
              </a:rPr>
              <a:t>$200'den fazla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829553" y="4073008"/>
            <a:ext cx="1196994" cy="2926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effectLst/>
                <a:latin typeface="Cambria"/>
                <a:ea typeface="ＭＳ 明朝"/>
                <a:cs typeface="Cambria"/>
              </a:rPr>
              <a:t>Hiç kimse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615121" y="4348624"/>
            <a:ext cx="1124155" cy="2198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algn="ctr"/>
            <a:r>
              <a:rPr lang="tr-TR" sz="1200" b="1" dirty="0">
                <a:latin typeface="Cambria"/>
                <a:ea typeface="ＭＳ 明朝"/>
                <a:cs typeface="Cambria"/>
              </a:rPr>
              <a:t>$151</a:t>
            </a:r>
            <a:r>
              <a:rPr lang="tr-TR" sz="1200" b="1" dirty="0">
                <a:effectLst/>
                <a:latin typeface="Cambria"/>
                <a:ea typeface="ＭＳ 明朝"/>
                <a:cs typeface="Cambria"/>
              </a:rPr>
              <a:t> - $200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603299" y="4632411"/>
            <a:ext cx="1124155" cy="2198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algn="ctr"/>
            <a:r>
              <a:rPr lang="tr-TR" sz="1200" b="1" dirty="0">
                <a:latin typeface="Cambria"/>
                <a:ea typeface="ＭＳ 明朝"/>
                <a:cs typeface="Cambria"/>
              </a:rPr>
              <a:t>$101</a:t>
            </a:r>
            <a:r>
              <a:rPr lang="tr-TR" sz="1200" b="1" dirty="0">
                <a:effectLst/>
                <a:latin typeface="Cambria"/>
                <a:ea typeface="ＭＳ 明朝"/>
                <a:cs typeface="Cambria"/>
              </a:rPr>
              <a:t> - $150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635271" y="4927143"/>
            <a:ext cx="1124155" cy="2198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algn="ctr"/>
            <a:r>
              <a:rPr lang="tr-TR" sz="1200" b="1" dirty="0">
                <a:latin typeface="Cambria"/>
                <a:ea typeface="ＭＳ 明朝"/>
                <a:cs typeface="Cambria"/>
              </a:rPr>
              <a:t>$100'den az</a:t>
            </a:r>
            <a:endParaRPr lang="tr-TR" sz="1200" b="1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2399530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erni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975" y="1620838"/>
            <a:ext cx="5240338" cy="14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200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613" y="2346326"/>
            <a:ext cx="3371850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demand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326" y="2441575"/>
            <a:ext cx="3863975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itle 5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827088"/>
          </a:xfrm>
        </p:spPr>
        <p:txBody>
          <a:bodyPr/>
          <a:lstStyle/>
          <a:p>
            <a:pPr algn="ctr"/>
            <a:r>
              <a:rPr lang="tr-TR" altLang="en-US" sz="4000" noProof="0" dirty="0">
                <a:latin typeface="Cambria"/>
                <a:cs typeface="Cambria"/>
              </a:rPr>
              <a:t>Tüketici Fazlası: Grafik</a:t>
            </a:r>
          </a:p>
        </p:txBody>
      </p:sp>
      <p:pic>
        <p:nvPicPr>
          <p:cNvPr id="25605" name="Picture 11" descr="axes_labels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1" y="1141414"/>
            <a:ext cx="5370513" cy="546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490328" y="6295012"/>
            <a:ext cx="2721645" cy="3219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latin typeface="Cambria"/>
                <a:ea typeface="ＭＳ 明朝"/>
                <a:cs typeface="Cambria"/>
              </a:rPr>
              <a:t>Kitap Fiyatı: $175</a:t>
            </a:r>
            <a:endParaRPr lang="tr-TR" sz="20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43448" y="5644950"/>
            <a:ext cx="2211136" cy="56960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effectLst/>
                <a:latin typeface="Cambria"/>
                <a:ea typeface="ＭＳ 明朝"/>
                <a:cs typeface="Cambria"/>
              </a:rPr>
              <a:t>Miktar</a:t>
            </a:r>
          </a:p>
        </p:txBody>
      </p:sp>
      <p:sp>
        <p:nvSpPr>
          <p:cNvPr id="9" name="Rectangle 8"/>
          <p:cNvSpPr/>
          <p:nvPr/>
        </p:nvSpPr>
        <p:spPr>
          <a:xfrm>
            <a:off x="3033970" y="1168371"/>
            <a:ext cx="899319" cy="3541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effectLst/>
                <a:latin typeface="Cambria"/>
                <a:ea typeface="ＭＳ 明朝"/>
                <a:cs typeface="Cambria"/>
              </a:rPr>
              <a:t>Fiyat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70871" y="1814353"/>
            <a:ext cx="3622510" cy="3541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 err="1">
                <a:effectLst/>
                <a:latin typeface="Cambria"/>
                <a:ea typeface="ＭＳ 明朝"/>
                <a:cs typeface="Cambria"/>
              </a:rPr>
              <a:t>Beanie'n</a:t>
            </a:r>
            <a:r>
              <a:rPr lang="tr-TR" sz="2000" dirty="0" err="1">
                <a:latin typeface="Cambria"/>
                <a:ea typeface="ＭＳ 明朝"/>
                <a:cs typeface="Cambria"/>
              </a:rPr>
              <a:t>in</a:t>
            </a:r>
            <a:r>
              <a:rPr lang="tr-TR" sz="2000" dirty="0">
                <a:latin typeface="Cambria"/>
                <a:ea typeface="ＭＳ 明朝"/>
                <a:cs typeface="Cambria"/>
              </a:rPr>
              <a:t> tüketici fazlası ($25)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705437" y="5054821"/>
            <a:ext cx="1196994" cy="3541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effectLst/>
                <a:latin typeface="Cambria"/>
                <a:ea typeface="ＭＳ 明朝"/>
                <a:cs typeface="Cambria"/>
              </a:rPr>
              <a:t>Talep</a:t>
            </a:r>
          </a:p>
        </p:txBody>
      </p:sp>
    </p:spTree>
    <p:extLst>
      <p:ext uri="{BB962C8B-B14F-4D97-AF65-F5344CB8AC3E}">
        <p14:creationId xmlns:p14="http://schemas.microsoft.com/office/powerpoint/2010/main" val="219308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mitch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639" y="2530475"/>
            <a:ext cx="4752975" cy="150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951" y="1824039"/>
            <a:ext cx="6042025" cy="234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889" y="2378076"/>
            <a:ext cx="3286125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demand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2498725"/>
            <a:ext cx="3763962" cy="303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Title 6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827088"/>
          </a:xfrm>
        </p:spPr>
        <p:txBody>
          <a:bodyPr/>
          <a:lstStyle/>
          <a:p>
            <a:pPr algn="ctr"/>
            <a:r>
              <a:rPr lang="tr-TR" altLang="en-US" sz="4000" noProof="0" dirty="0">
                <a:latin typeface="Cambria"/>
                <a:cs typeface="Cambria"/>
              </a:rPr>
              <a:t>Tüketici Fazlası: Grafik</a:t>
            </a:r>
          </a:p>
        </p:txBody>
      </p:sp>
      <p:pic>
        <p:nvPicPr>
          <p:cNvPr id="27654" name="Picture 3" descr="axes_labels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1" y="1200151"/>
            <a:ext cx="5199063" cy="532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2778069" y="1187325"/>
            <a:ext cx="899319" cy="3541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effectLst/>
                <a:latin typeface="Cambria"/>
                <a:ea typeface="ＭＳ 明朝"/>
                <a:cs typeface="Cambria"/>
              </a:rPr>
              <a:t>Fiyat</a:t>
            </a:r>
          </a:p>
        </p:txBody>
      </p:sp>
      <p:sp>
        <p:nvSpPr>
          <p:cNvPr id="9" name="Rectangle 8"/>
          <p:cNvSpPr/>
          <p:nvPr/>
        </p:nvSpPr>
        <p:spPr>
          <a:xfrm>
            <a:off x="6664720" y="5595025"/>
            <a:ext cx="1827385" cy="5178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effectLst/>
                <a:latin typeface="Cambria"/>
                <a:ea typeface="ＭＳ 明朝"/>
                <a:cs typeface="Cambria"/>
              </a:rPr>
              <a:t>Miktar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54759" y="5026389"/>
            <a:ext cx="1196994" cy="3541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effectLst/>
                <a:latin typeface="Cambria"/>
                <a:ea typeface="ＭＳ 明朝"/>
                <a:cs typeface="Cambria"/>
              </a:rPr>
              <a:t>Talep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285571" y="1994422"/>
            <a:ext cx="3622510" cy="3541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 err="1">
                <a:effectLst/>
                <a:latin typeface="Cambria"/>
                <a:ea typeface="ＭＳ 明朝"/>
                <a:cs typeface="Cambria"/>
              </a:rPr>
              <a:t>Beanie'n</a:t>
            </a:r>
            <a:r>
              <a:rPr lang="tr-TR" sz="2000" dirty="0" err="1">
                <a:latin typeface="Cambria"/>
                <a:ea typeface="ＭＳ 明朝"/>
                <a:cs typeface="Cambria"/>
              </a:rPr>
              <a:t>in</a:t>
            </a:r>
            <a:r>
              <a:rPr lang="tr-TR" sz="2000" dirty="0">
                <a:latin typeface="Cambria"/>
                <a:ea typeface="ＭＳ 明朝"/>
                <a:cs typeface="Cambria"/>
              </a:rPr>
              <a:t> tüketici fazlası ($75)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637005" y="2696505"/>
            <a:ext cx="3622510" cy="3541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 err="1">
                <a:effectLst/>
                <a:latin typeface="Cambria"/>
                <a:ea typeface="ＭＳ 明朝"/>
                <a:cs typeface="Cambria"/>
              </a:rPr>
              <a:t>Mitch'</a:t>
            </a:r>
            <a:r>
              <a:rPr lang="tr-TR" sz="2000" dirty="0" err="1">
                <a:latin typeface="Cambria"/>
                <a:ea typeface="ＭＳ 明朝"/>
                <a:cs typeface="Cambria"/>
              </a:rPr>
              <a:t>in</a:t>
            </a:r>
            <a:r>
              <a:rPr lang="tr-TR" sz="2000" dirty="0">
                <a:latin typeface="Cambria"/>
                <a:ea typeface="ＭＳ 明朝"/>
                <a:cs typeface="Cambria"/>
              </a:rPr>
              <a:t> tüketici fazlası ($25)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177561" y="6209718"/>
            <a:ext cx="2721645" cy="3219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latin typeface="Cambria"/>
                <a:ea typeface="ＭＳ 明朝"/>
                <a:cs typeface="Cambria"/>
              </a:rPr>
              <a:t>Kitap Fiyatı: $125</a:t>
            </a:r>
            <a:endParaRPr lang="tr-TR" sz="2000" b="1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409524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Üretici Fazlası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1981200" y="4049714"/>
            <a:ext cx="8229600" cy="2714625"/>
          </a:xfrm>
        </p:spPr>
        <p:txBody>
          <a:bodyPr/>
          <a:lstStyle/>
          <a:p>
            <a:pPr eaLnBrk="1" hangingPunct="1"/>
            <a:r>
              <a:rPr lang="tr-TR" altLang="en-US" sz="2800" noProof="0" dirty="0">
                <a:latin typeface="Cambria"/>
                <a:cs typeface="Cambria"/>
              </a:rPr>
              <a:t>Satma istekliliğini belirleyenler: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Doğrudan maliyetler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Fırsat Maliyetleri</a:t>
            </a:r>
          </a:p>
          <a:p>
            <a:pPr eaLnBrk="1" hangingPunct="1"/>
            <a:r>
              <a:rPr lang="tr-TR" altLang="en-US" sz="2800" noProof="0" dirty="0">
                <a:latin typeface="Cambria"/>
                <a:cs typeface="Cambria"/>
              </a:rPr>
              <a:t>Soru: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Eğer özel dersin piyasa fiyatı $25 ise, hangi satıcı özel ders vermek ister?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676305"/>
              </p:ext>
            </p:extLst>
          </p:nvPr>
        </p:nvGraphicFramePr>
        <p:xfrm>
          <a:off x="4322545" y="1733550"/>
          <a:ext cx="5859463" cy="2144714"/>
        </p:xfrm>
        <a:graphic>
          <a:graphicData uri="http://schemas.openxmlformats.org/drawingml/2006/table">
            <a:tbl>
              <a:tblPr/>
              <a:tblGrid>
                <a:gridCol w="293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8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407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MS PGothic" charset="0"/>
                        </a:rPr>
                        <a:t>Satıcı</a:t>
                      </a:r>
                      <a:endParaRPr kumimoji="0" lang="tr-TR" sz="24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/>
                        <a:ea typeface="MS PGothic" charset="0"/>
                        <a:cs typeface="MS PGothic" charset="0"/>
                      </a:endParaRPr>
                    </a:p>
                  </a:txBody>
                  <a:tcPr marL="68576" marR="68576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MS PGothic" charset="0"/>
                        </a:rPr>
                        <a:t>Özel Ders Satma İstekliliği</a:t>
                      </a:r>
                      <a:endParaRPr kumimoji="0" lang="tr-TR" sz="24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/>
                        <a:ea typeface="MS PGothic" charset="0"/>
                        <a:cs typeface="MS PGothic" charset="0"/>
                      </a:endParaRPr>
                    </a:p>
                  </a:txBody>
                  <a:tcPr marL="68576" marR="68576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21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MS PGothic" charset="0"/>
                        </a:rPr>
                        <a:t>Beanie</a:t>
                      </a:r>
                      <a:endParaRPr kumimoji="0" lang="tr-TR" sz="24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/>
                        <a:ea typeface="MS PGothic" charset="0"/>
                        <a:cs typeface="MS PGothic" charset="0"/>
                      </a:endParaRPr>
                    </a:p>
                  </a:txBody>
                  <a:tcPr marL="68576" marR="68576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MS PGothic" charset="0"/>
                        </a:rPr>
                        <a:t>$30 / saat</a:t>
                      </a:r>
                    </a:p>
                  </a:txBody>
                  <a:tcPr marL="68576" marR="68576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21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MS PGothic" charset="0"/>
                        </a:rPr>
                        <a:t>Mitch</a:t>
                      </a:r>
                    </a:p>
                  </a:txBody>
                  <a:tcPr marL="68576" marR="68576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MS PGothic" charset="0"/>
                        </a:rPr>
                        <a:t>$20 / saat</a:t>
                      </a:r>
                    </a:p>
                  </a:txBody>
                  <a:tcPr marL="68576" marR="68576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21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MS PGothic" charset="0"/>
                        </a:rPr>
                        <a:t>Frank</a:t>
                      </a:r>
                    </a:p>
                  </a:txBody>
                  <a:tcPr marL="68576" marR="68576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MS PGothic" charset="0"/>
                        </a:rPr>
                        <a:t>$10 / saat</a:t>
                      </a:r>
                    </a:p>
                  </a:txBody>
                  <a:tcPr marL="68576" marR="68576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9713" name="Picture 19" descr="I:\DirkTextbookN\Jpegs(All)\VOLUME_1_MICRO_Class-test\05_PRINECO_CH0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869" y="1562100"/>
            <a:ext cx="2162175" cy="261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113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>
          <a:xfrm>
            <a:off x="2057999" y="0"/>
            <a:ext cx="7692453" cy="723900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Üretici Fazlası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1981200" y="3022601"/>
            <a:ext cx="8229600" cy="3103563"/>
          </a:xfrm>
        </p:spPr>
        <p:txBody>
          <a:bodyPr/>
          <a:lstStyle/>
          <a:p>
            <a:pPr eaLnBrk="1" hangingPunct="1"/>
            <a:r>
              <a:rPr lang="tr-TR" altLang="en-US" sz="2800" noProof="0" dirty="0">
                <a:latin typeface="Cambria"/>
                <a:cs typeface="Cambria"/>
              </a:rPr>
              <a:t>Üretici fazlası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Üründen gerçekte kazanılan fiyat ile satma istekliliği arasındaki fark.</a:t>
            </a:r>
          </a:p>
          <a:p>
            <a:pPr eaLnBrk="1" hangingPunct="1"/>
            <a:r>
              <a:rPr lang="tr-TR" altLang="en-US" sz="2800" noProof="0" dirty="0">
                <a:latin typeface="Cambria"/>
                <a:cs typeface="Cambria"/>
              </a:rPr>
              <a:t>Fiyat = $25 iken</a:t>
            </a:r>
          </a:p>
          <a:p>
            <a:pPr lvl="1" eaLnBrk="1" hangingPunct="1"/>
            <a:r>
              <a:rPr lang="tr-TR" altLang="en-US" sz="2400" noProof="0" dirty="0" err="1">
                <a:latin typeface="Cambria"/>
                <a:cs typeface="Cambria"/>
              </a:rPr>
              <a:t>Mitch</a:t>
            </a:r>
            <a:r>
              <a:rPr lang="tr-TR" altLang="en-US" sz="2400" noProof="0" dirty="0">
                <a:latin typeface="Cambria"/>
                <a:cs typeface="Cambria"/>
              </a:rPr>
              <a:t> ve Frank özel ders vermeye karar verirler.</a:t>
            </a:r>
          </a:p>
          <a:p>
            <a:pPr lvl="2" eaLnBrk="1" hangingPunct="1"/>
            <a:r>
              <a:rPr lang="tr-TR" altLang="en-US" sz="2000" noProof="0" dirty="0">
                <a:latin typeface="Cambria"/>
                <a:cs typeface="Cambria"/>
              </a:rPr>
              <a:t>Frank $15'lık </a:t>
            </a:r>
            <a:r>
              <a:rPr lang="tr-TR" altLang="en-US" sz="2000" b="1" noProof="0" dirty="0">
                <a:latin typeface="Cambria"/>
                <a:cs typeface="Cambria"/>
              </a:rPr>
              <a:t>üretici fazlası</a:t>
            </a:r>
            <a:r>
              <a:rPr lang="tr-TR" altLang="en-US" sz="2000" noProof="0" dirty="0">
                <a:latin typeface="Cambria"/>
                <a:cs typeface="Cambria"/>
              </a:rPr>
              <a:t> alır.</a:t>
            </a:r>
          </a:p>
          <a:p>
            <a:pPr lvl="2" eaLnBrk="1" hangingPunct="1"/>
            <a:r>
              <a:rPr lang="tr-TR" altLang="en-US" sz="2000" noProof="0" dirty="0" err="1">
                <a:latin typeface="Cambria"/>
                <a:cs typeface="Cambria"/>
              </a:rPr>
              <a:t>Mitch</a:t>
            </a:r>
            <a:r>
              <a:rPr lang="tr-TR" altLang="en-US" sz="2000" noProof="0" dirty="0">
                <a:latin typeface="Cambria"/>
                <a:cs typeface="Cambria"/>
              </a:rPr>
              <a:t> $5'lık </a:t>
            </a:r>
            <a:r>
              <a:rPr lang="tr-TR" altLang="en-US" sz="2000" b="1" noProof="0" dirty="0">
                <a:latin typeface="Cambria"/>
                <a:cs typeface="Cambria"/>
              </a:rPr>
              <a:t>üretici fazlası</a:t>
            </a:r>
            <a:r>
              <a:rPr lang="tr-TR" altLang="en-US" sz="2000" noProof="0" dirty="0">
                <a:latin typeface="Cambria"/>
                <a:cs typeface="Cambria"/>
              </a:rPr>
              <a:t> alır.</a:t>
            </a:r>
          </a:p>
          <a:p>
            <a:pPr lvl="1" eaLnBrk="1" hangingPunct="1"/>
            <a:r>
              <a:rPr lang="tr-TR" altLang="ja-JP" sz="2400" noProof="0" dirty="0" err="1">
                <a:latin typeface="Cambria"/>
                <a:cs typeface="Cambria"/>
              </a:rPr>
              <a:t>Beanie</a:t>
            </a:r>
            <a:r>
              <a:rPr lang="tr-TR" altLang="ja-JP" sz="2400" noProof="0" dirty="0">
                <a:latin typeface="Cambria"/>
                <a:cs typeface="Cambria"/>
              </a:rPr>
              <a:t> neden özel ders vermez?</a:t>
            </a:r>
            <a:endParaRPr lang="tr-TR" altLang="en-US" sz="2400" noProof="0" dirty="0">
              <a:latin typeface="Cambria"/>
              <a:cs typeface="Cambria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102394"/>
              </p:ext>
            </p:extLst>
          </p:nvPr>
        </p:nvGraphicFramePr>
        <p:xfrm>
          <a:off x="3384492" y="899549"/>
          <a:ext cx="5859463" cy="2144714"/>
        </p:xfrm>
        <a:graphic>
          <a:graphicData uri="http://schemas.openxmlformats.org/drawingml/2006/table">
            <a:tbl>
              <a:tblPr/>
              <a:tblGrid>
                <a:gridCol w="293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8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407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MS PGothic" charset="0"/>
                        </a:rPr>
                        <a:t>Satıcı</a:t>
                      </a:r>
                      <a:endParaRPr kumimoji="0" lang="tr-TR" sz="24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/>
                        <a:ea typeface="MS PGothic" charset="0"/>
                        <a:cs typeface="MS PGothic" charset="0"/>
                      </a:endParaRPr>
                    </a:p>
                  </a:txBody>
                  <a:tcPr marL="68576" marR="68576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MS PGothic" charset="0"/>
                        </a:rPr>
                        <a:t>Özel Ders Satma İstekliliği</a:t>
                      </a:r>
                      <a:endParaRPr kumimoji="0" lang="tr-TR" sz="24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/>
                        <a:ea typeface="MS PGothic" charset="0"/>
                        <a:cs typeface="MS PGothic" charset="0"/>
                      </a:endParaRPr>
                    </a:p>
                  </a:txBody>
                  <a:tcPr marL="68576" marR="68576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21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MS PGothic" charset="0"/>
                        </a:rPr>
                        <a:t>Beanie</a:t>
                      </a:r>
                    </a:p>
                  </a:txBody>
                  <a:tcPr marL="68576" marR="68576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MS PGothic" charset="0"/>
                        </a:rPr>
                        <a:t>$30 / saat</a:t>
                      </a:r>
                    </a:p>
                  </a:txBody>
                  <a:tcPr marL="68576" marR="68576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21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MS PGothic" charset="0"/>
                        </a:rPr>
                        <a:t>Mitch</a:t>
                      </a:r>
                    </a:p>
                  </a:txBody>
                  <a:tcPr marL="68576" marR="68576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MS PGothic" charset="0"/>
                        </a:rPr>
                        <a:t>$20 / saat</a:t>
                      </a:r>
                    </a:p>
                  </a:txBody>
                  <a:tcPr marL="68576" marR="68576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21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MS PGothic" charset="0"/>
                        </a:rPr>
                        <a:t>Frank</a:t>
                      </a:r>
                    </a:p>
                  </a:txBody>
                  <a:tcPr marL="68576" marR="68576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MS PGothic" charset="0"/>
                        </a:rPr>
                        <a:t>$10 / saat</a:t>
                      </a:r>
                    </a:p>
                  </a:txBody>
                  <a:tcPr marL="68576" marR="68576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424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een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438" y="1879601"/>
            <a:ext cx="5822950" cy="411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red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438" y="1123950"/>
            <a:ext cx="5822950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1" descr="axes_labels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64" y="1103313"/>
            <a:ext cx="668972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supply_demand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389" y="1439863"/>
            <a:ext cx="5311775" cy="435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pe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816351"/>
            <a:ext cx="3289300" cy="251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ceiling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738" y="1787526"/>
            <a:ext cx="69786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1" name="Title 50"/>
          <p:cNvSpPr>
            <a:spLocks noGrp="1"/>
          </p:cNvSpPr>
          <p:nvPr>
            <p:ph type="title" idx="4294967295"/>
          </p:nvPr>
        </p:nvSpPr>
        <p:spPr>
          <a:xfrm>
            <a:off x="48430" y="25825"/>
            <a:ext cx="12114191" cy="728663"/>
          </a:xfrm>
        </p:spPr>
        <p:txBody>
          <a:bodyPr/>
          <a:lstStyle/>
          <a:p>
            <a:pPr algn="ctr" eaLnBrk="1" hangingPunct="1"/>
            <a:r>
              <a:rPr lang="tr-TR" altLang="en-US" noProof="0" dirty="0">
                <a:latin typeface="Cambria"/>
                <a:cs typeface="Cambria"/>
              </a:rPr>
              <a:t>Bağlayıcı Olmayan Tavan Fiyat</a:t>
            </a:r>
          </a:p>
        </p:txBody>
      </p:sp>
      <p:sp>
        <p:nvSpPr>
          <p:cNvPr id="9" name="Rectangle 8"/>
          <p:cNvSpPr/>
          <p:nvPr/>
        </p:nvSpPr>
        <p:spPr>
          <a:xfrm>
            <a:off x="8615680" y="2130581"/>
            <a:ext cx="294640" cy="36877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effectLst/>
                <a:latin typeface="Cambria"/>
                <a:ea typeface="ＭＳ 明朝"/>
                <a:cs typeface="Cambria"/>
              </a:rPr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7321867" y="5513015"/>
            <a:ext cx="328613" cy="308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effectLst/>
                <a:latin typeface="Cambria"/>
                <a:ea typeface="ＭＳ 明朝"/>
                <a:cs typeface="Cambria"/>
              </a:rPr>
              <a:t>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855267" y="6008315"/>
            <a:ext cx="1602000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effectLst/>
                <a:latin typeface="Cambria"/>
                <a:ea typeface="ＭＳ 明朝"/>
                <a:cs typeface="Cambria"/>
              </a:rPr>
              <a:t>Miktar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07962" y="3790046"/>
            <a:ext cx="327945" cy="257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effectLst/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E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68868" y="1791913"/>
            <a:ext cx="577532" cy="257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 err="1">
                <a:effectLst/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 err="1">
                <a:latin typeface="Cambria"/>
                <a:ea typeface="ＭＳ 明朝"/>
                <a:cs typeface="Cambria"/>
              </a:rPr>
              <a:t>Tavan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17801" y="1083733"/>
            <a:ext cx="872066" cy="48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effectLst/>
                <a:latin typeface="Cambria"/>
                <a:ea typeface="ＭＳ 明朝"/>
                <a:cs typeface="Cambria"/>
              </a:rPr>
              <a:t>Fiyat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620068" y="6084512"/>
            <a:ext cx="298132" cy="257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E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77948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eani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314" y="2782889"/>
            <a:ext cx="7659687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4770439"/>
            <a:ext cx="6561138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mitch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6" y="3768725"/>
            <a:ext cx="7077075" cy="261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supply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575" y="1679576"/>
            <a:ext cx="4008438" cy="426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Title 22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1527175"/>
          </a:xfrm>
        </p:spPr>
        <p:txBody>
          <a:bodyPr/>
          <a:lstStyle/>
          <a:p>
            <a:pPr algn="ctr" eaLnBrk="1" hangingPunct="1"/>
            <a:r>
              <a:rPr lang="tr-TR" altLang="en-US" noProof="0" dirty="0">
                <a:latin typeface="Cambria"/>
                <a:cs typeface="Cambria"/>
              </a:rPr>
              <a:t>Üretici Fazlası: Grafik</a:t>
            </a:r>
          </a:p>
        </p:txBody>
      </p:sp>
      <p:pic>
        <p:nvPicPr>
          <p:cNvPr id="33798" name="Picture 1" descr="axes_labels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438" y="1627188"/>
            <a:ext cx="7497762" cy="494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2240644" y="1663313"/>
            <a:ext cx="1196994" cy="9184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3200" dirty="0">
                <a:effectLst/>
                <a:latin typeface="Cambria"/>
                <a:ea typeface="ＭＳ 明朝"/>
                <a:cs typeface="Cambria"/>
              </a:rPr>
              <a:t>Fiyat</a:t>
            </a:r>
          </a:p>
        </p:txBody>
      </p:sp>
      <p:sp>
        <p:nvSpPr>
          <p:cNvPr id="9" name="Rectangle 8"/>
          <p:cNvSpPr/>
          <p:nvPr/>
        </p:nvSpPr>
        <p:spPr>
          <a:xfrm>
            <a:off x="8010471" y="6018038"/>
            <a:ext cx="1752518" cy="759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3200" dirty="0">
                <a:effectLst/>
                <a:latin typeface="Cambria"/>
                <a:ea typeface="ＭＳ 明朝"/>
                <a:cs typeface="Cambria"/>
              </a:rPr>
              <a:t>Miktar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90737" y="1709339"/>
            <a:ext cx="1196994" cy="3541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effectLst/>
                <a:latin typeface="Cambria"/>
                <a:ea typeface="ＭＳ 明朝"/>
                <a:cs typeface="Cambria"/>
              </a:rPr>
              <a:t>Arz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953663" y="3908834"/>
            <a:ext cx="3622510" cy="3541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 err="1">
                <a:effectLst/>
                <a:latin typeface="Cambria"/>
                <a:ea typeface="ＭＳ 明朝"/>
                <a:cs typeface="Cambria"/>
              </a:rPr>
              <a:t>Beanie'n</a:t>
            </a:r>
            <a:r>
              <a:rPr lang="tr-TR" sz="2000" dirty="0" err="1">
                <a:latin typeface="Cambria"/>
                <a:ea typeface="ＭＳ 明朝"/>
                <a:cs typeface="Cambria"/>
              </a:rPr>
              <a:t>in</a:t>
            </a:r>
            <a:r>
              <a:rPr lang="tr-TR" sz="2000" dirty="0">
                <a:latin typeface="Cambria"/>
                <a:ea typeface="ＭＳ 明朝"/>
                <a:cs typeface="Cambria"/>
              </a:rPr>
              <a:t> satma istekliliği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66795" y="4573007"/>
            <a:ext cx="3622510" cy="3541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 err="1">
                <a:effectLst/>
                <a:latin typeface="Cambria"/>
                <a:ea typeface="ＭＳ 明朝"/>
                <a:cs typeface="Cambria"/>
              </a:rPr>
              <a:t>Mitch'</a:t>
            </a:r>
            <a:r>
              <a:rPr lang="tr-TR" sz="2000" dirty="0" err="1">
                <a:latin typeface="Cambria"/>
                <a:ea typeface="ＭＳ 明朝"/>
                <a:cs typeface="Cambria"/>
              </a:rPr>
              <a:t>in</a:t>
            </a:r>
            <a:r>
              <a:rPr lang="tr-TR" sz="2000" dirty="0">
                <a:latin typeface="Cambria"/>
                <a:ea typeface="ＭＳ 明朝"/>
                <a:cs typeface="Cambria"/>
              </a:rPr>
              <a:t> satma istekliliği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217489" y="5284567"/>
            <a:ext cx="2993810" cy="3541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effectLst/>
                <a:latin typeface="Cambria"/>
                <a:ea typeface="ＭＳ 明朝"/>
                <a:cs typeface="Cambria"/>
              </a:rPr>
              <a:t>Frank'</a:t>
            </a:r>
            <a:r>
              <a:rPr lang="tr-TR" sz="2000" dirty="0">
                <a:latin typeface="Cambria"/>
                <a:ea typeface="ＭＳ 明朝"/>
                <a:cs typeface="Cambria"/>
              </a:rPr>
              <a:t>in satma istekliliği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92960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upply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838" y="2089151"/>
            <a:ext cx="3344862" cy="359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frank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839" y="4113213"/>
            <a:ext cx="4556125" cy="121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200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463" y="2509838"/>
            <a:ext cx="3122612" cy="356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Title 5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827088"/>
          </a:xfrm>
        </p:spPr>
        <p:txBody>
          <a:bodyPr/>
          <a:lstStyle/>
          <a:p>
            <a:pPr algn="ctr"/>
            <a:r>
              <a:rPr lang="tr-TR" altLang="en-US" sz="4000" noProof="0" dirty="0">
                <a:latin typeface="Cambria"/>
                <a:cs typeface="Cambria"/>
              </a:rPr>
              <a:t>Üretici Fazlası: Grafik</a:t>
            </a:r>
          </a:p>
        </p:txBody>
      </p:sp>
      <p:pic>
        <p:nvPicPr>
          <p:cNvPr id="35845" name="Picture 2" descr="axes_labels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5" y="1335088"/>
            <a:ext cx="570230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4991760" y="4866039"/>
            <a:ext cx="3310789" cy="3541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effectLst/>
                <a:latin typeface="Cambria"/>
                <a:ea typeface="ＭＳ 明朝"/>
                <a:cs typeface="Cambria"/>
              </a:rPr>
              <a:t>Frank'</a:t>
            </a:r>
            <a:r>
              <a:rPr lang="tr-TR" sz="2000" dirty="0">
                <a:latin typeface="Cambria"/>
                <a:ea typeface="ＭＳ 明朝"/>
                <a:cs typeface="Cambria"/>
              </a:rPr>
              <a:t>in üretici fazlası ($5)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80851" y="6355985"/>
            <a:ext cx="2721645" cy="3895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latin typeface="Cambria"/>
                <a:ea typeface="ＭＳ 明朝"/>
                <a:cs typeface="Cambria"/>
              </a:rPr>
              <a:t>$15/saat</a:t>
            </a:r>
            <a:endParaRPr lang="tr-TR" sz="20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47375" y="5714165"/>
            <a:ext cx="2721645" cy="5184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Miktar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26002" y="1329773"/>
            <a:ext cx="1580073" cy="8850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			Fiyat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87008" y="2104083"/>
            <a:ext cx="801417" cy="4547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Arz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48194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upply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214" y="1911351"/>
            <a:ext cx="3419475" cy="367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frank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976" y="2824164"/>
            <a:ext cx="5503863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mitch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4" y="2990851"/>
            <a:ext cx="4460875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30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38" y="2343150"/>
            <a:ext cx="3224212" cy="364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3" name="Title 6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827088"/>
          </a:xfrm>
        </p:spPr>
        <p:txBody>
          <a:bodyPr/>
          <a:lstStyle/>
          <a:p>
            <a:pPr algn="ctr"/>
            <a:r>
              <a:rPr lang="tr-TR" altLang="en-US" sz="4000" noProof="0" dirty="0">
                <a:latin typeface="Cambria"/>
                <a:cs typeface="Cambria"/>
              </a:rPr>
              <a:t>Üretici Fazlası: Grafik</a:t>
            </a:r>
          </a:p>
        </p:txBody>
      </p:sp>
      <p:pic>
        <p:nvPicPr>
          <p:cNvPr id="37894" name="Picture 2" descr="axes_labels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388" y="1165226"/>
            <a:ext cx="5829300" cy="543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2481901" y="1168658"/>
            <a:ext cx="1580073" cy="8850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			Fiyat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71342" y="1895582"/>
            <a:ext cx="801417" cy="4547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Arz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55886" y="5631378"/>
            <a:ext cx="2721645" cy="57030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Miktar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70411" y="6280169"/>
            <a:ext cx="2721645" cy="3895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latin typeface="Cambria"/>
                <a:ea typeface="ＭＳ 明朝"/>
                <a:cs typeface="Cambria"/>
              </a:rPr>
              <a:t>$25/saat</a:t>
            </a:r>
            <a:endParaRPr lang="tr-TR" sz="20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484603" y="4761788"/>
            <a:ext cx="3310789" cy="3541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effectLst/>
                <a:latin typeface="Cambria"/>
                <a:ea typeface="ＭＳ 明朝"/>
                <a:cs typeface="Cambria"/>
              </a:rPr>
              <a:t>Frank'</a:t>
            </a:r>
            <a:r>
              <a:rPr lang="tr-TR" sz="2000" dirty="0">
                <a:latin typeface="Cambria"/>
                <a:ea typeface="ＭＳ 明朝"/>
                <a:cs typeface="Cambria"/>
              </a:rPr>
              <a:t>in üretici fazlası ($15)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817082" y="4222345"/>
            <a:ext cx="3310789" cy="3541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 err="1">
                <a:effectLst/>
                <a:latin typeface="Cambria"/>
                <a:ea typeface="ＭＳ 明朝"/>
                <a:cs typeface="Cambria"/>
              </a:rPr>
              <a:t>Mitch'</a:t>
            </a:r>
            <a:r>
              <a:rPr lang="tr-TR" sz="2000" dirty="0" err="1">
                <a:latin typeface="Cambria"/>
                <a:ea typeface="ＭＳ 明朝"/>
                <a:cs typeface="Cambria"/>
              </a:rPr>
              <a:t>in</a:t>
            </a:r>
            <a:r>
              <a:rPr lang="tr-TR" sz="2000" dirty="0">
                <a:latin typeface="Cambria"/>
                <a:ea typeface="ＭＳ 明朝"/>
                <a:cs typeface="Cambria"/>
              </a:rPr>
              <a:t> üretici fazlası ($5)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43104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876920" y="1745383"/>
            <a:ext cx="2682373" cy="57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8A51647-FEE2-2D47-B7BF-A55A6B774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2914"/>
            <a:ext cx="10972800" cy="2351087"/>
          </a:xfrm>
        </p:spPr>
        <p:txBody>
          <a:bodyPr/>
          <a:lstStyle/>
          <a:p>
            <a:r>
              <a:rPr lang="tr-TR" dirty="0">
                <a:ea typeface="MS PGothic" charset="0"/>
              </a:rPr>
              <a:t>"</a:t>
            </a:r>
            <a:r>
              <a:rPr lang="tr-TR" dirty="0" err="1">
                <a:ea typeface="MS PGothic" charset="0"/>
              </a:rPr>
              <a:t>Bourne</a:t>
            </a:r>
            <a:r>
              <a:rPr lang="tr-TR" dirty="0">
                <a:ea typeface="MS PGothic" charset="0"/>
              </a:rPr>
              <a:t> Identity"</a:t>
            </a:r>
          </a:p>
          <a:p>
            <a:pPr lvl="1"/>
            <a:r>
              <a:rPr lang="tr-TR" dirty="0">
                <a:ea typeface="MS PGothic" charset="0"/>
              </a:rPr>
              <a:t>Bir yabancıyı Paris'e götürmek için ne kadar para istersiniz?</a:t>
            </a:r>
          </a:p>
        </p:txBody>
      </p:sp>
      <p:pic>
        <p:nvPicPr>
          <p:cNvPr id="12" name="Picture 4" descr="Econ in Media.eps">
            <a:hlinkClick r:id="rId3"/>
            <a:extLst>
              <a:ext uri="{FF2B5EF4-FFF2-40B4-BE49-F238E27FC236}">
                <a16:creationId xmlns:a16="http://schemas.microsoft.com/office/drawing/2014/main" id="{08766390-3BAA-EF4E-A935-61C5D52AD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6" t="18303" r="22078" b="25455"/>
          <a:stretch>
            <a:fillRect/>
          </a:stretch>
        </p:blipFill>
        <p:spPr bwMode="auto">
          <a:xfrm>
            <a:off x="5063067" y="4718050"/>
            <a:ext cx="2065867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A1EF425-04C0-7842-AD8D-3ACDC6ADD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ea typeface="MS PGothic" charset="0"/>
              </a:rPr>
              <a:t>Ekonomi: </a:t>
            </a:r>
            <a:r>
              <a:rPr lang="tr-TR" i="1" dirty="0" err="1">
                <a:ea typeface="MS PGothic" charset="0"/>
              </a:rPr>
              <a:t>Bourne</a:t>
            </a:r>
            <a:r>
              <a:rPr lang="tr-TR" i="1" dirty="0">
                <a:ea typeface="MS PGothic" charset="0"/>
              </a:rPr>
              <a:t> Identity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291913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876920" y="1745383"/>
            <a:ext cx="2682373" cy="57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8A51647-FEE2-2D47-B7BF-A55A6B774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2914"/>
            <a:ext cx="10972800" cy="2351087"/>
          </a:xfrm>
        </p:spPr>
        <p:txBody>
          <a:bodyPr/>
          <a:lstStyle/>
          <a:p>
            <a:r>
              <a:rPr lang="tr-TR" dirty="0">
                <a:ea typeface="MS PGothic" charset="0"/>
              </a:rPr>
              <a:t>"</a:t>
            </a:r>
            <a:r>
              <a:rPr lang="tr-TR" dirty="0" err="1">
                <a:ea typeface="MS PGothic" charset="0"/>
              </a:rPr>
              <a:t>Just</a:t>
            </a:r>
            <a:r>
              <a:rPr lang="tr-TR" dirty="0">
                <a:ea typeface="MS PGothic" charset="0"/>
              </a:rPr>
              <a:t> </a:t>
            </a:r>
            <a:r>
              <a:rPr lang="tr-TR" dirty="0" err="1">
                <a:ea typeface="MS PGothic" charset="0"/>
              </a:rPr>
              <a:t>Go</a:t>
            </a:r>
            <a:r>
              <a:rPr lang="tr-TR" dirty="0">
                <a:ea typeface="MS PGothic" charset="0"/>
              </a:rPr>
              <a:t> </a:t>
            </a:r>
            <a:r>
              <a:rPr lang="tr-TR" dirty="0" err="1">
                <a:ea typeface="MS PGothic" charset="0"/>
              </a:rPr>
              <a:t>With</a:t>
            </a:r>
            <a:r>
              <a:rPr lang="tr-TR" dirty="0">
                <a:ea typeface="MS PGothic" charset="0"/>
              </a:rPr>
              <a:t> </a:t>
            </a:r>
            <a:r>
              <a:rPr lang="tr-TR" dirty="0" err="1">
                <a:ea typeface="MS PGothic" charset="0"/>
              </a:rPr>
              <a:t>It</a:t>
            </a:r>
            <a:r>
              <a:rPr lang="tr-TR" dirty="0">
                <a:ea typeface="MS PGothic" charset="0"/>
              </a:rPr>
              <a:t>"</a:t>
            </a:r>
          </a:p>
          <a:p>
            <a:pPr lvl="1"/>
            <a:r>
              <a:rPr lang="tr-TR" dirty="0">
                <a:ea typeface="MS PGothic" charset="0"/>
              </a:rPr>
              <a:t>Bu klip satın alma istekliliği, satma istekliliği, tüketici fazlası, ve üretici fazlasını örneklendiriyor.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A1EF425-04C0-7842-AD8D-3ACDC6ADD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ea typeface="MS PGothic" charset="0"/>
              </a:rPr>
              <a:t>Ekonomi: </a:t>
            </a:r>
            <a:r>
              <a:rPr lang="tr-TR" i="1" dirty="0" err="1">
                <a:ea typeface="MS PGothic" charset="0"/>
              </a:rPr>
              <a:t>Just</a:t>
            </a:r>
            <a:r>
              <a:rPr lang="tr-TR" i="1" dirty="0">
                <a:ea typeface="MS PGothic" charset="0"/>
              </a:rPr>
              <a:t> </a:t>
            </a:r>
            <a:r>
              <a:rPr lang="tr-TR" i="1" dirty="0" err="1">
                <a:ea typeface="MS PGothic" charset="0"/>
              </a:rPr>
              <a:t>Go</a:t>
            </a:r>
            <a:r>
              <a:rPr lang="tr-TR" i="1" dirty="0">
                <a:ea typeface="MS PGothic" charset="0"/>
              </a:rPr>
              <a:t> </a:t>
            </a:r>
            <a:r>
              <a:rPr lang="tr-TR" i="1" dirty="0" err="1">
                <a:ea typeface="MS PGothic" charset="0"/>
              </a:rPr>
              <a:t>With</a:t>
            </a:r>
            <a:r>
              <a:rPr lang="tr-TR" i="1" dirty="0">
                <a:ea typeface="MS PGothic" charset="0"/>
              </a:rPr>
              <a:t> </a:t>
            </a:r>
            <a:r>
              <a:rPr lang="tr-TR" i="1" dirty="0" err="1">
                <a:ea typeface="MS PGothic" charset="0"/>
              </a:rPr>
              <a:t>It</a:t>
            </a:r>
            <a:endParaRPr lang="tr-TR" dirty="0"/>
          </a:p>
        </p:txBody>
      </p:sp>
      <p:pic>
        <p:nvPicPr>
          <p:cNvPr id="6" name="Picture 4" descr="Econ in Media.eps">
            <a:hlinkClick r:id="rId3"/>
            <a:extLst>
              <a:ext uri="{FF2B5EF4-FFF2-40B4-BE49-F238E27FC236}">
                <a16:creationId xmlns:a16="http://schemas.microsoft.com/office/drawing/2014/main" id="{69010753-2837-F544-BB9B-D4D43029B5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6" t="18303" r="22078" b="25455"/>
          <a:stretch>
            <a:fillRect/>
          </a:stretch>
        </p:blipFill>
        <p:spPr bwMode="auto">
          <a:xfrm>
            <a:off x="5063067" y="4718050"/>
            <a:ext cx="2065867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66118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Tüketici ve Üretici Fazlası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tr-TR" altLang="en-US" sz="2800" noProof="0" dirty="0">
                <a:latin typeface="Cambria"/>
                <a:cs typeface="Cambria"/>
              </a:rPr>
              <a:t>Tüketici Fazlası grafik olarak: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Talep eğrisinin yüksekliği ürünün o birimi için en yüksek ödeme istekliliğidir.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Tüketici fazlası satın alınan tüm ürünler için talep eğrisinin altındaki ve fiyatın üstündeki tüm alandır.</a:t>
            </a:r>
          </a:p>
          <a:p>
            <a:pPr eaLnBrk="1" hangingPunct="1"/>
            <a:r>
              <a:rPr lang="tr-TR" altLang="en-US" sz="2800" noProof="0" dirty="0">
                <a:latin typeface="Cambria"/>
                <a:cs typeface="Cambria"/>
              </a:rPr>
              <a:t>Önemli konsept: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Tüketiciler, tüketici fazlasını sadece gerçekten satın aldıkları ürünlerden alırlar!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Tüketici fazlası (TF) talep eğrisin altındaki tüm alan değildir.</a:t>
            </a:r>
          </a:p>
        </p:txBody>
      </p:sp>
    </p:spTree>
    <p:extLst>
      <p:ext uri="{BB962C8B-B14F-4D97-AF65-F5344CB8AC3E}">
        <p14:creationId xmlns:p14="http://schemas.microsoft.com/office/powerpoint/2010/main" val="1358538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Tüketici ve Üretici Fazlası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tr-TR" altLang="en-US" sz="2800" noProof="0" dirty="0">
                <a:latin typeface="Cambria"/>
                <a:cs typeface="Cambria"/>
              </a:rPr>
              <a:t>Üretici fazlası grafik olarak: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Arz eğrisinin yüksekliği ürünün o birimi için en düşük satma istekliliğidir.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Üretici fazlası satılan tüm ürünler için arz eğrisinin üstündeki ve fiyatın altındaki tüm alandır.</a:t>
            </a:r>
            <a:endParaRPr lang="tr-TR" altLang="ja-JP" sz="2400" noProof="0" dirty="0">
              <a:latin typeface="Cambria"/>
              <a:cs typeface="Cambria"/>
            </a:endParaRPr>
          </a:p>
          <a:p>
            <a:pPr eaLnBrk="1" hangingPunct="1"/>
            <a:r>
              <a:rPr lang="tr-TR" altLang="en-US" sz="2800" noProof="0" dirty="0">
                <a:latin typeface="Cambria"/>
                <a:cs typeface="Cambria"/>
              </a:rPr>
              <a:t>Önemli konsept: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Firmalar üretici fazlasını sadece gerçekten sattıkları üründen alırlar!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Üretici fazlası (ÜF) arz eğrisin üstündeki tüm alan değildir.</a:t>
            </a:r>
          </a:p>
          <a:p>
            <a:pPr>
              <a:buFont typeface="Arial" panose="020B0604020202020204" pitchFamily="34" charset="0"/>
              <a:buNone/>
            </a:pPr>
            <a:endParaRPr lang="tr-TR" altLang="en-US" sz="2800" noProof="0" dirty="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32644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Piyasa Etkinliği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1981200" y="1712913"/>
            <a:ext cx="8229600" cy="4895850"/>
          </a:xfrm>
        </p:spPr>
        <p:txBody>
          <a:bodyPr/>
          <a:lstStyle/>
          <a:p>
            <a:pPr eaLnBrk="1" hangingPunct="1"/>
            <a:r>
              <a:rPr lang="tr-TR" altLang="en-US" sz="2800" noProof="0" dirty="0">
                <a:solidFill>
                  <a:srgbClr val="FF0000"/>
                </a:solidFill>
                <a:latin typeface="Cambria"/>
                <a:cs typeface="Cambria"/>
              </a:rPr>
              <a:t>Toplam fazla (ya da toplum refahı)</a:t>
            </a:r>
            <a:r>
              <a:rPr lang="tr-TR" altLang="en-US" sz="2800" noProof="0" dirty="0">
                <a:latin typeface="Cambria"/>
                <a:cs typeface="Cambria"/>
              </a:rPr>
              <a:t> toplumun toplam refahını ölçer.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Toplam Fazla = TF + ÜF</a:t>
            </a:r>
          </a:p>
          <a:p>
            <a:pPr eaLnBrk="1" hangingPunct="1"/>
            <a:r>
              <a:rPr lang="tr-TR" altLang="en-US" sz="2800" noProof="0" dirty="0">
                <a:latin typeface="Cambria"/>
                <a:cs typeface="Cambria"/>
              </a:rPr>
              <a:t>Serbest piyasada gönüllü ticaret ile: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Tüketiciler, piyasa fiyatı satın alma istekliliklerine eşit olana kadar satın alırlar.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Üreticiler piyasa fiyatı satma istekliliklerine eşit olana kadar satmaya devam ederler.</a:t>
            </a:r>
          </a:p>
          <a:p>
            <a:pPr eaLnBrk="1" hangingPunct="1"/>
            <a:r>
              <a:rPr lang="tr-TR" altLang="en-US" sz="2800" noProof="0" dirty="0">
                <a:solidFill>
                  <a:srgbClr val="FF0000"/>
                </a:solidFill>
                <a:latin typeface="Cambria"/>
                <a:cs typeface="Cambria"/>
              </a:rPr>
              <a:t>Etkinlik</a:t>
            </a:r>
          </a:p>
          <a:p>
            <a:pPr lvl="1" eaLnBrk="1" hangingPunct="1"/>
            <a:r>
              <a:rPr lang="tr-TR" altLang="en-US" sz="2400" noProof="0" dirty="0">
                <a:solidFill>
                  <a:srgbClr val="FF0000"/>
                </a:solidFill>
                <a:latin typeface="Cambria"/>
                <a:cs typeface="Cambria"/>
              </a:rPr>
              <a:t>Piyasada toplam fazla maksimize edildiğinde gerçekleşir.</a:t>
            </a:r>
          </a:p>
        </p:txBody>
      </p:sp>
    </p:spTree>
    <p:extLst>
      <p:ext uri="{BB962C8B-B14F-4D97-AF65-F5344CB8AC3E}">
        <p14:creationId xmlns:p14="http://schemas.microsoft.com/office/powerpoint/2010/main" val="266768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1" descr="axe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338" y="1250951"/>
            <a:ext cx="7262812" cy="525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demand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013" y="1462088"/>
            <a:ext cx="5656262" cy="408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consumer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763" y="1520826"/>
            <a:ext cx="2584450" cy="208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supply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763" y="1819275"/>
            <a:ext cx="5516562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surplus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489" y="3582989"/>
            <a:ext cx="2630487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prices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075" y="1763713"/>
            <a:ext cx="558800" cy="283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5" name="Title 8"/>
          <p:cNvSpPr>
            <a:spLocks noGrp="1"/>
          </p:cNvSpPr>
          <p:nvPr>
            <p:ph type="title"/>
          </p:nvPr>
        </p:nvSpPr>
        <p:spPr>
          <a:xfrm>
            <a:off x="1981200" y="-177800"/>
            <a:ext cx="8229600" cy="1143000"/>
          </a:xfrm>
        </p:spPr>
        <p:txBody>
          <a:bodyPr/>
          <a:lstStyle/>
          <a:p>
            <a:pPr algn="ctr"/>
            <a:r>
              <a:rPr lang="tr-TR" altLang="en-US" noProof="0" dirty="0">
                <a:latin typeface="Cambria"/>
                <a:cs typeface="Cambria"/>
              </a:rPr>
              <a:t>Süt için TF ve ÜF</a:t>
            </a:r>
          </a:p>
        </p:txBody>
      </p:sp>
      <p:pic>
        <p:nvPicPr>
          <p:cNvPr id="48136" name="Picture 5" descr="I:\DirkTextbookN\Jpegs(All)\VOLUME_1_MICRO_Class-test\10_PRINECO_CH05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66"/>
          <a:stretch>
            <a:fillRect/>
          </a:stretch>
        </p:blipFill>
        <p:spPr bwMode="auto">
          <a:xfrm>
            <a:off x="8476255" y="68553"/>
            <a:ext cx="530225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e.eps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225" y="3273425"/>
            <a:ext cx="3816350" cy="303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903754" y="1291863"/>
            <a:ext cx="1580073" cy="8850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			Fiyat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201810" y="6104256"/>
            <a:ext cx="3079116" cy="5495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			Fiyat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82067" y="1754946"/>
            <a:ext cx="626095" cy="4058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Arz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492300" y="5290736"/>
            <a:ext cx="720118" cy="4058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Talep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867891" y="3774302"/>
            <a:ext cx="720118" cy="5402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latin typeface="Cambria"/>
                <a:ea typeface="ＭＳ 明朝"/>
                <a:cs typeface="Cambria"/>
              </a:rPr>
              <a:t>Üretici Fazlası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039247" y="2770473"/>
            <a:ext cx="927118" cy="5402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latin typeface="Cambria"/>
                <a:ea typeface="ＭＳ 明朝"/>
                <a:cs typeface="Cambria"/>
              </a:rPr>
              <a:t>Tüketici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latin typeface="Cambria"/>
                <a:ea typeface="ＭＳ 明朝"/>
                <a:cs typeface="Cambria"/>
              </a:rPr>
              <a:t>Fazlası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698617" y="6078811"/>
            <a:ext cx="414562" cy="2614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E</a:t>
            </a:r>
            <a:endParaRPr lang="tr-TR" sz="1600" dirty="0">
              <a:latin typeface="Cambria"/>
              <a:ea typeface="ＭＳ 明朝"/>
              <a:cs typeface="Cambria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476921" y="3492276"/>
            <a:ext cx="414562" cy="2614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E</a:t>
            </a:r>
            <a:endParaRPr lang="tr-TR" sz="1600" dirty="0"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3887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/>
          <p:cNvSpPr>
            <a:spLocks noGrp="1"/>
          </p:cNvSpPr>
          <p:nvPr>
            <p:ph type="title"/>
          </p:nvPr>
        </p:nvSpPr>
        <p:spPr>
          <a:xfrm>
            <a:off x="1676400" y="24063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Vergi, Refah ve Kayıp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1676400" y="1582738"/>
            <a:ext cx="5938838" cy="4895850"/>
          </a:xfrm>
        </p:spPr>
        <p:txBody>
          <a:bodyPr/>
          <a:lstStyle/>
          <a:p>
            <a:pPr eaLnBrk="1" hangingPunct="1"/>
            <a:r>
              <a:rPr lang="tr-TR" altLang="en-US" sz="2800" noProof="0" dirty="0">
                <a:latin typeface="Cambria"/>
                <a:cs typeface="Cambria"/>
              </a:rPr>
              <a:t>Neden vergi öderiz?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Kamusal ürünler için, polis, yollar, okullar, vs. </a:t>
            </a:r>
          </a:p>
          <a:p>
            <a:pPr eaLnBrk="1" hangingPunct="1"/>
            <a:r>
              <a:rPr lang="tr-TR" altLang="en-US" sz="2800" noProof="0" dirty="0">
                <a:latin typeface="Cambria"/>
                <a:cs typeface="Cambria"/>
              </a:rPr>
              <a:t>Vergi çeşitleri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Gelir, maaş, tüzel, satış, tüketim, mülk</a:t>
            </a:r>
          </a:p>
          <a:p>
            <a:pPr eaLnBrk="1" hangingPunct="1"/>
            <a:r>
              <a:rPr lang="tr-TR" altLang="en-US" sz="2800" noProof="0" dirty="0">
                <a:latin typeface="Cambria"/>
                <a:cs typeface="Cambria"/>
              </a:rPr>
              <a:t>Tüketim vergisi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Belli ürüne uygulanan vergi; alkol, tütün, benzin.</a:t>
            </a:r>
          </a:p>
          <a:p>
            <a:pPr eaLnBrk="1" hangingPunct="1"/>
            <a:r>
              <a:rPr lang="tr-TR" altLang="en-US" sz="2800" noProof="0" dirty="0">
                <a:latin typeface="Cambria"/>
                <a:cs typeface="Cambria"/>
              </a:rPr>
              <a:t>Vergi etkisi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Vergi yükünü çeken grubu (tüketici ya da üretici) belirtir.</a:t>
            </a:r>
          </a:p>
        </p:txBody>
      </p:sp>
      <p:pic>
        <p:nvPicPr>
          <p:cNvPr id="27652" name="Picture 7" descr="I:\DirkTextbookN\Jpegs(All)\VOLUME_1_MICRO_Class-test\08_PRINECO_CH0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851" y="3792539"/>
            <a:ext cx="2157413" cy="305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6" descr="G:\DirkTextbookN\Jpegs(All)\NewjpgsJuly\dreamstimesmall_563891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2" r="12672" b="19423"/>
          <a:stretch>
            <a:fillRect/>
          </a:stretch>
        </p:blipFill>
        <p:spPr bwMode="auto">
          <a:xfrm>
            <a:off x="7794626" y="1657350"/>
            <a:ext cx="2125663" cy="226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378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7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een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4983163"/>
            <a:ext cx="5780088" cy="112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red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004889"/>
            <a:ext cx="5780088" cy="397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1" descr="axes_labels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993776"/>
            <a:ext cx="6738938" cy="559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supply_demand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689" y="1327151"/>
            <a:ext cx="4587875" cy="449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p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64" y="1619250"/>
            <a:ext cx="3368675" cy="444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pe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1" y="3841751"/>
            <a:ext cx="3159125" cy="264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price_cieling.ep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6" y="4881564"/>
            <a:ext cx="6996113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shortage.eps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214" y="4941889"/>
            <a:ext cx="1965325" cy="154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1" name="Title 9"/>
          <p:cNvSpPr>
            <a:spLocks noGrp="1"/>
          </p:cNvSpPr>
          <p:nvPr>
            <p:ph type="title" idx="4294967295"/>
          </p:nvPr>
        </p:nvSpPr>
        <p:spPr>
          <a:xfrm>
            <a:off x="0" y="1"/>
            <a:ext cx="12192000" cy="728663"/>
          </a:xfrm>
        </p:spPr>
        <p:txBody>
          <a:bodyPr/>
          <a:lstStyle/>
          <a:p>
            <a:pPr algn="ctr" eaLnBrk="1" hangingPunct="1"/>
            <a:r>
              <a:rPr lang="tr-TR" altLang="en-US" noProof="0" dirty="0">
                <a:latin typeface="Cambria"/>
                <a:cs typeface="Cambria"/>
              </a:rPr>
              <a:t>Bağlayıcı Olan Tavan Fiyat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05230" y="6262312"/>
            <a:ext cx="360740" cy="257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T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77734" y="6262312"/>
            <a:ext cx="298132" cy="257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E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43200" y="6245378"/>
            <a:ext cx="298132" cy="257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A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419666" y="4907645"/>
            <a:ext cx="577533" cy="257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 err="1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 err="1">
                <a:latin typeface="Cambria"/>
                <a:ea typeface="ＭＳ 明朝"/>
                <a:cs typeface="Cambria"/>
              </a:rPr>
              <a:t>Tavan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78932" y="3849312"/>
            <a:ext cx="577533" cy="257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E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838333" y="6155267"/>
            <a:ext cx="1754400" cy="4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Miktar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165665" y="1016000"/>
            <a:ext cx="1424201" cy="4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Fiyat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996332" y="1673378"/>
            <a:ext cx="1000868" cy="257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 err="1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 err="1">
                <a:latin typeface="Cambria"/>
                <a:ea typeface="ＭＳ 明朝"/>
                <a:cs typeface="Cambria"/>
              </a:rPr>
              <a:t>Karaborsa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650631" y="1584477"/>
            <a:ext cx="1000868" cy="2739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 err="1">
                <a:latin typeface="Cambria"/>
                <a:ea typeface="ＭＳ 明朝"/>
                <a:cs typeface="Cambria"/>
              </a:rPr>
              <a:t>E</a:t>
            </a:r>
            <a:r>
              <a:rPr lang="tr-TR" sz="1600" b="1" baseline="-25000" dirty="0" err="1">
                <a:latin typeface="Cambria"/>
                <a:ea typeface="ＭＳ 明朝"/>
                <a:cs typeface="Cambria"/>
              </a:rPr>
              <a:t>Karaborsa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922998" y="1588712"/>
            <a:ext cx="398041" cy="257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KD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779999" y="5525712"/>
            <a:ext cx="413282" cy="257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KD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777633" y="5228167"/>
            <a:ext cx="1419967" cy="27093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latin typeface="Cambria"/>
                <a:ea typeface="ＭＳ 明朝"/>
                <a:cs typeface="Cambria"/>
              </a:rPr>
              <a:t>Eksiklik</a:t>
            </a:r>
            <a:endParaRPr lang="tr-TR" sz="2000" b="1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89126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Picture 1" descr="axe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964" y="1193801"/>
            <a:ext cx="6427787" cy="534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supply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425" y="1751014"/>
            <a:ext cx="465455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d1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063" y="1666876"/>
            <a:ext cx="4506912" cy="371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d2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063" y="2663826"/>
            <a:ext cx="5541962" cy="305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e1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201" y="3262314"/>
            <a:ext cx="4113213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e2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175" y="2720975"/>
            <a:ext cx="3867150" cy="359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tax.ep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2797175"/>
            <a:ext cx="763588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8" name="Title 10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827088"/>
          </a:xfrm>
        </p:spPr>
        <p:txBody>
          <a:bodyPr/>
          <a:lstStyle/>
          <a:p>
            <a:pPr algn="ctr" eaLnBrk="1" hangingPunct="1"/>
            <a:r>
              <a:rPr lang="tr-TR" altLang="en-US" noProof="0" dirty="0">
                <a:latin typeface="Cambria"/>
                <a:cs typeface="Cambria"/>
              </a:rPr>
              <a:t>Tüketici Üzerindeki Vergi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25999" y="1216044"/>
            <a:ext cx="1580073" cy="8850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			Fiyat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515364" y="6111379"/>
            <a:ext cx="1706532" cy="6897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			Miktar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444913" y="1733303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256113" y="5126935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489167" y="5430972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2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865535" y="3146946"/>
            <a:ext cx="51743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latin typeface="Cambria"/>
                <a:ea typeface="ＭＳ 明朝"/>
                <a:cs typeface="Cambria"/>
              </a:rPr>
              <a:t>Vergi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650892" y="2769969"/>
            <a:ext cx="1159026" cy="4464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latin typeface="Cambria"/>
                <a:ea typeface="ＭＳ 明朝"/>
                <a:cs typeface="Cambria"/>
              </a:rPr>
              <a:t>Alıcının Ödediği Fiyat: $4.50</a:t>
            </a:r>
            <a:endParaRPr lang="tr-TR" sz="12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15144" y="3292818"/>
            <a:ext cx="1220089" cy="3689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latin typeface="Cambria"/>
                <a:ea typeface="ＭＳ 明朝"/>
                <a:cs typeface="Cambria"/>
              </a:rPr>
              <a:t>Vergisiz Fiyat: $4.00</a:t>
            </a:r>
            <a:endParaRPr lang="tr-TR" sz="12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671357" y="3767952"/>
            <a:ext cx="1109172" cy="4058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algn="ctr"/>
            <a:r>
              <a:rPr lang="tr-TR" sz="1200" b="1" dirty="0">
                <a:latin typeface="Cambria"/>
                <a:ea typeface="ＭＳ 明朝"/>
                <a:cs typeface="Cambria"/>
              </a:rPr>
              <a:t>Satıcının Aldığı Fiyat: $3.50</a:t>
            </a:r>
            <a:endParaRPr lang="tr-TR" sz="12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551666" y="3122226"/>
            <a:ext cx="1973520" cy="8203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Tüketici üzerindeki vergi yükü talep eğrisini vergi kadar ($1.00) aşağı kaydırır.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01375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1" descr="axe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38" y="1201738"/>
            <a:ext cx="6475412" cy="538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demand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050" y="1843088"/>
            <a:ext cx="4465638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s1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64" y="1768475"/>
            <a:ext cx="4738687" cy="399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e1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639" y="3290889"/>
            <a:ext cx="4143375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s2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63" y="1511301"/>
            <a:ext cx="5656262" cy="272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tax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338" y="2854326"/>
            <a:ext cx="768350" cy="136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e2.ep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389" y="2744789"/>
            <a:ext cx="3621087" cy="362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6" name="Title 9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827088"/>
          </a:xfrm>
        </p:spPr>
        <p:txBody>
          <a:bodyPr/>
          <a:lstStyle/>
          <a:p>
            <a:pPr algn="ctr" eaLnBrk="1" hangingPunct="1"/>
            <a:r>
              <a:rPr lang="tr-TR" altLang="en-US" noProof="0" dirty="0">
                <a:latin typeface="Cambria"/>
                <a:cs typeface="Cambria"/>
              </a:rPr>
              <a:t>Üretici Üzerindeki Vergi</a:t>
            </a:r>
          </a:p>
        </p:txBody>
      </p:sp>
      <p:sp>
        <p:nvSpPr>
          <p:cNvPr id="10" name="Rectangle 9"/>
          <p:cNvSpPr/>
          <p:nvPr/>
        </p:nvSpPr>
        <p:spPr>
          <a:xfrm>
            <a:off x="7669245" y="3114156"/>
            <a:ext cx="1831352" cy="8487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Üretici üzerindeki vergi yükü arz eğrisini vergi kadar ($1.00) sola kaydırır.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430038" y="6111379"/>
            <a:ext cx="1877185" cy="6897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			Miktar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46995" y="1216044"/>
            <a:ext cx="1738080" cy="8850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			Fiyat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83580" y="1774665"/>
            <a:ext cx="321286" cy="4058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517600" y="1516853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2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863205" y="3198734"/>
            <a:ext cx="51743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latin typeface="Cambria"/>
                <a:ea typeface="ＭＳ 明朝"/>
                <a:cs typeface="Cambria"/>
              </a:rPr>
              <a:t>Vergi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6716" y="2769969"/>
            <a:ext cx="1198654" cy="4464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latin typeface="Cambria"/>
                <a:ea typeface="ＭＳ 明朝"/>
                <a:cs typeface="Cambria"/>
              </a:rPr>
              <a:t>Alıcının Ödediği Fiyat: $4.50</a:t>
            </a:r>
            <a:endParaRPr lang="tr-TR" sz="12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554139" y="3310937"/>
            <a:ext cx="1342098" cy="4464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latin typeface="Cambria"/>
                <a:ea typeface="ＭＳ 明朝"/>
                <a:cs typeface="Cambria"/>
              </a:rPr>
              <a:t>Vergisiz Fiyat: $4.00</a:t>
            </a:r>
            <a:endParaRPr lang="tr-TR" sz="12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709269" y="3815337"/>
            <a:ext cx="1109172" cy="4058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latin typeface="Cambria"/>
                <a:ea typeface="ＭＳ 明朝"/>
                <a:cs typeface="Cambria"/>
              </a:rPr>
              <a:t>Satıcının Aldığı Fiyat: $3.50</a:t>
            </a:r>
            <a:endParaRPr lang="tr-TR" sz="1200" b="1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8207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Sonuç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1981200" y="1712913"/>
            <a:ext cx="8229600" cy="4895850"/>
          </a:xfrm>
        </p:spPr>
        <p:txBody>
          <a:bodyPr/>
          <a:lstStyle/>
          <a:p>
            <a:pPr eaLnBrk="1" hangingPunct="1"/>
            <a:r>
              <a:rPr lang="tr-TR" altLang="en-US" sz="3200" noProof="0" dirty="0">
                <a:latin typeface="Cambria"/>
                <a:cs typeface="Cambria"/>
              </a:rPr>
              <a:t>Eğer vergi üretici üzerine uygulanırsa:</a:t>
            </a:r>
          </a:p>
          <a:p>
            <a:pPr lvl="1" eaLnBrk="1" hangingPunct="1"/>
            <a:r>
              <a:rPr lang="tr-TR" altLang="en-US" sz="2800" noProof="0" dirty="0">
                <a:latin typeface="Cambria"/>
                <a:cs typeface="Cambria"/>
              </a:rPr>
              <a:t>Vergi yükünün bir kısmını tüketici üzerine yüklemek için, firmalar fiyatları arttıracak.</a:t>
            </a:r>
          </a:p>
          <a:p>
            <a:pPr eaLnBrk="1" hangingPunct="1"/>
            <a:r>
              <a:rPr lang="tr-TR" altLang="en-US" sz="3200" noProof="0" dirty="0">
                <a:latin typeface="Cambria"/>
                <a:cs typeface="Cambria"/>
              </a:rPr>
              <a:t>Eğer vergi tüketici üzerine yüklenirse:</a:t>
            </a:r>
          </a:p>
          <a:p>
            <a:pPr lvl="1" eaLnBrk="1" hangingPunct="1"/>
            <a:r>
              <a:rPr lang="tr-TR" altLang="en-US" sz="2800" noProof="0" dirty="0">
                <a:latin typeface="Cambria"/>
                <a:cs typeface="Cambria"/>
              </a:rPr>
              <a:t>Piyasa fiyatı düştüğü için, vergi yükünün bir kısmı üretici üzerine yüklenecek.</a:t>
            </a:r>
          </a:p>
          <a:p>
            <a:pPr eaLnBrk="1" hangingPunct="1"/>
            <a:r>
              <a:rPr lang="tr-TR" altLang="en-US" sz="3200" noProof="0" dirty="0">
                <a:latin typeface="Cambria"/>
                <a:cs typeface="Cambria"/>
              </a:rPr>
              <a:t>Sonuç</a:t>
            </a:r>
          </a:p>
          <a:p>
            <a:pPr lvl="1" eaLnBrk="1" hangingPunct="1"/>
            <a:r>
              <a:rPr lang="tr-TR" altLang="en-US" sz="2800" noProof="0" dirty="0">
                <a:latin typeface="Cambria"/>
                <a:cs typeface="Cambria"/>
              </a:rPr>
              <a:t>Vergi tüketici ya da üretici üzerine uygulandığında, son vergi etkisi aynıdır! </a:t>
            </a:r>
          </a:p>
        </p:txBody>
      </p:sp>
    </p:spTree>
    <p:extLst>
      <p:ext uri="{BB962C8B-B14F-4D97-AF65-F5344CB8AC3E}">
        <p14:creationId xmlns:p14="http://schemas.microsoft.com/office/powerpoint/2010/main" val="41011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Kayıp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1981199" y="1712913"/>
            <a:ext cx="8708571" cy="4895850"/>
          </a:xfrm>
        </p:spPr>
        <p:txBody>
          <a:bodyPr/>
          <a:lstStyle/>
          <a:p>
            <a:pPr eaLnBrk="1" hangingPunct="1"/>
            <a:r>
              <a:rPr lang="tr-TR" altLang="en-US" sz="3200" noProof="0" dirty="0">
                <a:latin typeface="Cambria"/>
                <a:cs typeface="Cambria"/>
              </a:rPr>
              <a:t>Önceki grafiklerde, verginin fiyat ve miktar etkisi vardır.</a:t>
            </a:r>
          </a:p>
          <a:p>
            <a:pPr lvl="1" eaLnBrk="1" hangingPunct="1"/>
            <a:r>
              <a:rPr lang="tr-TR" altLang="en-US" sz="2800" noProof="0" dirty="0">
                <a:latin typeface="Cambria"/>
                <a:cs typeface="Cambria"/>
              </a:rPr>
              <a:t>Fiyat arttı.</a:t>
            </a:r>
          </a:p>
          <a:p>
            <a:pPr lvl="1" eaLnBrk="1" hangingPunct="1"/>
            <a:r>
              <a:rPr lang="tr-TR" altLang="en-US" sz="2800" noProof="0" dirty="0">
                <a:latin typeface="Cambria"/>
                <a:cs typeface="Cambria"/>
              </a:rPr>
              <a:t>Piyasada işlem gören (ticarette kullanılan) miktar azaldı.</a:t>
            </a:r>
          </a:p>
          <a:p>
            <a:pPr eaLnBrk="1" hangingPunct="1"/>
            <a:r>
              <a:rPr lang="tr-TR" altLang="en-US" sz="3200" noProof="0" dirty="0">
                <a:latin typeface="Cambria"/>
                <a:cs typeface="Cambria"/>
              </a:rPr>
              <a:t>Kayıp:</a:t>
            </a:r>
          </a:p>
          <a:p>
            <a:pPr lvl="1" eaLnBrk="1" hangingPunct="1"/>
            <a:r>
              <a:rPr lang="tr-TR" altLang="en-US" sz="2800" noProof="0" dirty="0">
                <a:latin typeface="Cambria"/>
                <a:cs typeface="Cambria"/>
              </a:rPr>
              <a:t>Verginin ekonomik refah olarak topluma maliyetidir.</a:t>
            </a:r>
          </a:p>
          <a:p>
            <a:pPr lvl="1" eaLnBrk="1" hangingPunct="1"/>
            <a:r>
              <a:rPr lang="tr-TR" altLang="en-US" sz="2800" noProof="0" dirty="0">
                <a:latin typeface="Cambria"/>
                <a:cs typeface="Cambria"/>
              </a:rPr>
              <a:t>Ticaret miktarındaki azalmadan dolayı gerçekleşir.</a:t>
            </a:r>
          </a:p>
        </p:txBody>
      </p:sp>
    </p:spTree>
    <p:extLst>
      <p:ext uri="{BB962C8B-B14F-4D97-AF65-F5344CB8AC3E}">
        <p14:creationId xmlns:p14="http://schemas.microsoft.com/office/powerpoint/2010/main" val="357203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riangl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650" y="2289175"/>
            <a:ext cx="1206500" cy="169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0" name="Picture 1" descr="graph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388" y="1146176"/>
            <a:ext cx="7427912" cy="537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1" name="Title 3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827088"/>
          </a:xfrm>
        </p:spPr>
        <p:txBody>
          <a:bodyPr/>
          <a:lstStyle/>
          <a:p>
            <a:pPr algn="ctr" eaLnBrk="1" hangingPunct="1"/>
            <a:r>
              <a:rPr lang="tr-TR" altLang="en-US" noProof="0" dirty="0">
                <a:latin typeface="Cambria"/>
                <a:cs typeface="Cambria"/>
              </a:rPr>
              <a:t>Kayıp</a:t>
            </a:r>
          </a:p>
        </p:txBody>
      </p:sp>
      <p:sp>
        <p:nvSpPr>
          <p:cNvPr id="5" name="Rectangle 4"/>
          <p:cNvSpPr/>
          <p:nvPr/>
        </p:nvSpPr>
        <p:spPr>
          <a:xfrm>
            <a:off x="2649319" y="1178136"/>
            <a:ext cx="1738080" cy="8850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			Fiyat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23985" y="6074984"/>
            <a:ext cx="1738080" cy="6649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Miktar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711049" y="1857271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469076" y="4985538"/>
            <a:ext cx="427633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049114" y="5583370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2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96302" y="3118518"/>
            <a:ext cx="51743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latin typeface="Cambria"/>
                <a:ea typeface="ＭＳ 明朝"/>
                <a:cs typeface="Cambria"/>
              </a:rPr>
              <a:t>Vergi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19562" y="2722583"/>
            <a:ext cx="1167615" cy="4464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latin typeface="Cambria"/>
                <a:ea typeface="ＭＳ 明朝"/>
                <a:cs typeface="Cambria"/>
              </a:rPr>
              <a:t>Alıcının Ödediği Fiyat: $4.50</a:t>
            </a:r>
            <a:endParaRPr lang="tr-TR" sz="12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26956" y="3254075"/>
            <a:ext cx="1220089" cy="4464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latin typeface="Cambria"/>
                <a:ea typeface="ＭＳ 明朝"/>
                <a:cs typeface="Cambria"/>
              </a:rPr>
              <a:t>Vergisiz Fiyat: $4.00</a:t>
            </a:r>
            <a:endParaRPr lang="tr-TR" sz="12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146667" y="3786906"/>
            <a:ext cx="1220089" cy="4058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latin typeface="Cambria"/>
                <a:ea typeface="ＭＳ 明朝"/>
                <a:cs typeface="Cambria"/>
              </a:rPr>
              <a:t>Satıcının Aldığı Fiyat: $3.50</a:t>
            </a:r>
            <a:endParaRPr lang="tr-TR" sz="12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356729" y="2306920"/>
            <a:ext cx="1109172" cy="4058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Kayıp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77761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/>
          <p:cNvSpPr>
            <a:spLocks noGrp="1"/>
          </p:cNvSpPr>
          <p:nvPr>
            <p:ph type="title"/>
          </p:nvPr>
        </p:nvSpPr>
        <p:spPr>
          <a:xfrm>
            <a:off x="1834261" y="20993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Vergi ve Kayıp: İnelastik Talep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1763713" y="1712913"/>
            <a:ext cx="7612062" cy="4895850"/>
          </a:xfrm>
        </p:spPr>
        <p:txBody>
          <a:bodyPr/>
          <a:lstStyle/>
          <a:p>
            <a:pPr eaLnBrk="1" hangingPunct="1"/>
            <a:r>
              <a:rPr lang="tr-TR" altLang="en-US" sz="2800" noProof="0" dirty="0">
                <a:latin typeface="Cambria"/>
                <a:cs typeface="Cambria"/>
              </a:rPr>
              <a:t>Vergi kime (tüketici ya da üretici) uygulanırsa uygulansın vergi etkisi yani sonuç aynıdır.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Ama, talebin ve arzın </a:t>
            </a:r>
            <a:r>
              <a:rPr lang="tr-TR" altLang="en-US" sz="2400" u="sng" noProof="0" dirty="0">
                <a:latin typeface="Cambria"/>
                <a:cs typeface="Cambria"/>
              </a:rPr>
              <a:t>göreceli </a:t>
            </a:r>
            <a:r>
              <a:rPr lang="tr-TR" altLang="en-US" sz="2400" u="sng" dirty="0"/>
              <a:t>e</a:t>
            </a:r>
            <a:r>
              <a:rPr lang="tr-TR" altLang="en-US" sz="2400" u="sng" noProof="0" dirty="0" err="1">
                <a:latin typeface="Cambria"/>
                <a:cs typeface="Cambria"/>
              </a:rPr>
              <a:t>snekliği</a:t>
            </a:r>
            <a:r>
              <a:rPr lang="tr-TR" altLang="en-US" sz="2400" noProof="0" dirty="0">
                <a:latin typeface="Cambria"/>
                <a:cs typeface="Cambria"/>
              </a:rPr>
              <a:t> vergi etkisini değiştirebilir.</a:t>
            </a:r>
          </a:p>
          <a:p>
            <a:pPr eaLnBrk="1" hangingPunct="1"/>
            <a:r>
              <a:rPr lang="tr-TR" altLang="en-US" sz="2800" noProof="0" dirty="0">
                <a:latin typeface="Cambria"/>
                <a:cs typeface="Cambria"/>
              </a:rPr>
              <a:t>Hükümet neden </a:t>
            </a:r>
            <a:r>
              <a:rPr lang="tr-TR" altLang="en-US" sz="2800" noProof="0" dirty="0">
                <a:solidFill>
                  <a:srgbClr val="FF0000"/>
                </a:solidFill>
                <a:latin typeface="Cambria"/>
                <a:cs typeface="Cambria"/>
              </a:rPr>
              <a:t>talebi fazlasıyla inelastik</a:t>
            </a:r>
            <a:r>
              <a:rPr lang="tr-TR" altLang="en-US" sz="2800" noProof="0" dirty="0">
                <a:latin typeface="Cambria"/>
                <a:cs typeface="Cambria"/>
              </a:rPr>
              <a:t> olan ürünlere </a:t>
            </a:r>
            <a:r>
              <a:rPr lang="tr-TR" altLang="en-US" sz="2800" noProof="0" dirty="0">
                <a:solidFill>
                  <a:srgbClr val="FF0000"/>
                </a:solidFill>
                <a:latin typeface="Cambria"/>
                <a:cs typeface="Cambria"/>
              </a:rPr>
              <a:t>vergi</a:t>
            </a:r>
            <a:r>
              <a:rPr lang="tr-TR" altLang="en-US" sz="2800" noProof="0" dirty="0">
                <a:latin typeface="Cambria"/>
                <a:cs typeface="Cambria"/>
              </a:rPr>
              <a:t> uygulamak ister?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İkamesi yoktur (sabit vergi gelirini garanti eder).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Satın alınan miktar çok fazla değişmez (ya da hiç değişmez eğer tam inelastik ise)</a:t>
            </a:r>
          </a:p>
          <a:p>
            <a:pPr lvl="2" eaLnBrk="1" hangingPunct="1"/>
            <a:r>
              <a:rPr lang="tr-TR" altLang="en-US" sz="2000" noProof="0" dirty="0">
                <a:solidFill>
                  <a:srgbClr val="FF0000"/>
                </a:solidFill>
                <a:latin typeface="Cambria"/>
                <a:ea typeface="Cambria"/>
                <a:cs typeface="Cambria"/>
              </a:rPr>
              <a:t>Bu ya çok küçük ya da sıfır kayıp demektir!</a:t>
            </a:r>
          </a:p>
        </p:txBody>
      </p:sp>
      <p:pic>
        <p:nvPicPr>
          <p:cNvPr id="33796" name="Picture 7" descr="I:\DirkTextbookN\Jpegs(All)\VOLUME_1_MICRO_Class-test\08_PRINECO_CH0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9851" y="4557713"/>
            <a:ext cx="1533525" cy="217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994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olor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225" y="2089151"/>
            <a:ext cx="1093788" cy="250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tax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414" y="3167064"/>
            <a:ext cx="1889125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color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075" y="2089151"/>
            <a:ext cx="1093788" cy="250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titles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339" y="5184775"/>
            <a:ext cx="60864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ds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700" y="1951039"/>
            <a:ext cx="3062288" cy="288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s2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225" y="1951039"/>
            <a:ext cx="2546350" cy="218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ds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075" y="1946275"/>
            <a:ext cx="3062288" cy="288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e1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964" y="3524251"/>
            <a:ext cx="1730375" cy="161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p.ep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9" y="3071813"/>
            <a:ext cx="1730375" cy="208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203680" y="1"/>
            <a:ext cx="10340276" cy="1527175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tr-TR" noProof="0" dirty="0">
                <a:latin typeface="Cambria"/>
                <a:cs typeface="Cambria"/>
              </a:rPr>
              <a:t>Tam İnelastik Talep ile Vergi ve Kayıp</a:t>
            </a:r>
          </a:p>
        </p:txBody>
      </p:sp>
      <p:pic>
        <p:nvPicPr>
          <p:cNvPr id="67595" name="Picture 4" descr="axes.eps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3" y="2041525"/>
            <a:ext cx="8532812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672784" y="1936319"/>
            <a:ext cx="567892" cy="423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Fiyat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284169" y="1956037"/>
            <a:ext cx="666757" cy="423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Fiyat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375949" y="4845150"/>
            <a:ext cx="1217327" cy="4658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Miktar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106126" y="4845914"/>
            <a:ext cx="1217327" cy="4658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Miktar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100009" y="1885703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896529" y="1981239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366527" y="1906184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2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491080" y="2654131"/>
            <a:ext cx="51743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TF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396302" y="3696632"/>
            <a:ext cx="51743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ÜF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278123" y="2626462"/>
            <a:ext cx="51743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TF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389962" y="3799649"/>
            <a:ext cx="219442" cy="2082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ÜF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474116" y="4505996"/>
            <a:ext cx="219442" cy="2520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194814" y="4554146"/>
            <a:ext cx="219442" cy="2520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079460" y="5185329"/>
            <a:ext cx="1147638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latin typeface="Cambria"/>
                <a:ea typeface="ＭＳ 明朝"/>
                <a:cs typeface="Cambria"/>
              </a:rPr>
              <a:t>Vergiden Önce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885458" y="5167137"/>
            <a:ext cx="1147638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latin typeface="Cambria"/>
                <a:ea typeface="ＭＳ 明朝"/>
                <a:cs typeface="Cambria"/>
              </a:rPr>
              <a:t>Vergiden Sonra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695828" y="3053612"/>
            <a:ext cx="241386" cy="2772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2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706058" y="3452414"/>
            <a:ext cx="241386" cy="2772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862824" y="3541885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199950" y="4922385"/>
            <a:ext cx="298206" cy="3001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901692" y="4904196"/>
            <a:ext cx="298206" cy="3001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941753" y="3251964"/>
            <a:ext cx="51743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Vergi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060132" y="3270918"/>
            <a:ext cx="635837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Vergi Geliri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93071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tax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926" y="3498850"/>
            <a:ext cx="2392363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triblue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789" y="2828925"/>
            <a:ext cx="746125" cy="181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5" name="Picture 4" descr="axes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988" y="2208214"/>
            <a:ext cx="8324850" cy="302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sd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900" y="2254250"/>
            <a:ext cx="2794000" cy="245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titles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5143500"/>
            <a:ext cx="585628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cs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901" y="2828925"/>
            <a:ext cx="995363" cy="181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p1.ep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89" y="3659189"/>
            <a:ext cx="1570037" cy="149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dwl.eps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863" y="3333751"/>
            <a:ext cx="1263650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s2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738" y="2208214"/>
            <a:ext cx="2335212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sd.eps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50" y="2235200"/>
            <a:ext cx="3043238" cy="290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208338"/>
            <a:ext cx="110490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981199" y="1"/>
            <a:ext cx="8586543" cy="1527175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tr-TR" noProof="0" dirty="0">
                <a:latin typeface="Cambria"/>
                <a:cs typeface="Cambria"/>
              </a:rPr>
              <a:t>Elastik Talep ile Vergi ve Kayıp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871818" y="2154297"/>
            <a:ext cx="567892" cy="423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Fiyat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429963" y="2126629"/>
            <a:ext cx="624681" cy="423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Fiyat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645317" y="4885578"/>
            <a:ext cx="914595" cy="3850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Miktar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115685" y="4895819"/>
            <a:ext cx="914595" cy="3850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Miktar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970372" y="5137943"/>
            <a:ext cx="1147638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latin typeface="Cambria"/>
                <a:ea typeface="ＭＳ 明朝"/>
                <a:cs typeface="Cambria"/>
              </a:rPr>
              <a:t>Vergiden Önce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605769" y="5138705"/>
            <a:ext cx="1147638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latin typeface="Cambria"/>
                <a:ea typeface="ＭＳ 明朝"/>
                <a:cs typeface="Cambria"/>
              </a:rPr>
              <a:t>Vergiden Sonra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516674" y="4477565"/>
            <a:ext cx="219442" cy="2520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128443" y="2132112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688017" y="2237127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176971" y="2105208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2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275774" y="4922385"/>
            <a:ext cx="298206" cy="3001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986237" y="4950818"/>
            <a:ext cx="298206" cy="3001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588925" y="4942105"/>
            <a:ext cx="298206" cy="3001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2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095204" y="4459374"/>
            <a:ext cx="219442" cy="2520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090294" y="3617704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731856" y="3916577"/>
            <a:ext cx="246451" cy="2941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3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770520" y="3651989"/>
            <a:ext cx="246451" cy="2941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772996" y="3368447"/>
            <a:ext cx="224046" cy="2941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2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669195" y="3402345"/>
            <a:ext cx="298206" cy="2998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TF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679428" y="3876972"/>
            <a:ext cx="298206" cy="2998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ÜF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200262" y="4095855"/>
            <a:ext cx="224046" cy="2048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400" dirty="0">
                <a:latin typeface="Cambria"/>
                <a:ea typeface="ＭＳ 明朝"/>
                <a:cs typeface="Cambria"/>
              </a:rPr>
              <a:t>ÜF</a:t>
            </a:r>
            <a:endParaRPr lang="tr-TR" sz="14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177492" y="3281572"/>
            <a:ext cx="271096" cy="2048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400" dirty="0">
                <a:latin typeface="Cambria"/>
                <a:ea typeface="ＭＳ 明朝"/>
                <a:cs typeface="Cambria"/>
              </a:rPr>
              <a:t>TF</a:t>
            </a:r>
            <a:endParaRPr lang="tr-TR" sz="14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074724" y="4398715"/>
            <a:ext cx="578034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Vergi Geliri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8644145" y="3319069"/>
            <a:ext cx="578034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Kayıp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064964" y="3621579"/>
            <a:ext cx="51743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Vergi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658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yellow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801" y="3498851"/>
            <a:ext cx="1128713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red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338" y="3937001"/>
            <a:ext cx="13446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red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638" y="3519488"/>
            <a:ext cx="989012" cy="86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d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064" y="1995488"/>
            <a:ext cx="2847975" cy="241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p1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876" y="3248026"/>
            <a:ext cx="1344613" cy="164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green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4" y="2470151"/>
            <a:ext cx="593725" cy="148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s2.ep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338" y="1860550"/>
            <a:ext cx="27686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titles.eps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439" y="4967289"/>
            <a:ext cx="61499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p3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76" y="3213101"/>
            <a:ext cx="792163" cy="166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90" name="Title 15"/>
          <p:cNvSpPr>
            <a:spLocks noGrp="1"/>
          </p:cNvSpPr>
          <p:nvPr>
            <p:ph type="title"/>
          </p:nvPr>
        </p:nvSpPr>
        <p:spPr>
          <a:xfrm>
            <a:off x="1981200" y="1"/>
            <a:ext cx="9619622" cy="1527175"/>
          </a:xfrm>
        </p:spPr>
        <p:txBody>
          <a:bodyPr/>
          <a:lstStyle/>
          <a:p>
            <a:pPr algn="ctr" eaLnBrk="1" hangingPunct="1"/>
            <a:r>
              <a:rPr lang="tr-TR" altLang="en-US" noProof="0" dirty="0">
                <a:latin typeface="Cambria"/>
                <a:cs typeface="Cambria"/>
              </a:rPr>
              <a:t>Tam Elastik Talep ile Vergi ve Kayıp</a:t>
            </a:r>
          </a:p>
        </p:txBody>
      </p:sp>
      <p:pic>
        <p:nvPicPr>
          <p:cNvPr id="10" name="Picture 9" descr="p1.eps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50" y="1868489"/>
            <a:ext cx="3341688" cy="300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92" name="Picture 4" descr="axes.eps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26" y="2060576"/>
            <a:ext cx="8621713" cy="290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560523" y="2050047"/>
            <a:ext cx="567892" cy="423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Fiyat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425572" y="1964751"/>
            <a:ext cx="567892" cy="423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Fiyat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633592" y="4627868"/>
            <a:ext cx="755864" cy="423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Miktar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562802" y="4628631"/>
            <a:ext cx="755864" cy="423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Miktar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758809" y="1970998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517418" y="1886466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072717" y="1820889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2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45825" y="4654597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225302" y="4674316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2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017916" y="4656127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853349" y="3428159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582770" y="3835681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3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308628" y="3323908"/>
            <a:ext cx="581119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r>
              <a:rPr lang="tr-TR" sz="1600" dirty="0">
                <a:latin typeface="Cambria"/>
                <a:ea typeface="ＭＳ 明朝"/>
                <a:cs typeface="Cambria"/>
              </a:rPr>
              <a:t>=F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2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744077" y="3399726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654331" y="3381535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137883" y="4025991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ÜF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300316" y="3638186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ÜF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033075" y="3581322"/>
            <a:ext cx="528290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Kayıp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040682" y="2249260"/>
            <a:ext cx="581119" cy="5317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Vergi Geliri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221626" y="4948398"/>
            <a:ext cx="1147638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latin typeface="Cambria"/>
                <a:ea typeface="ＭＳ 明朝"/>
                <a:cs typeface="Cambria"/>
              </a:rPr>
              <a:t>Vergiden Önce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131879" y="4939682"/>
            <a:ext cx="1147638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latin typeface="Cambria"/>
                <a:ea typeface="ＭＳ 明朝"/>
                <a:cs typeface="Cambria"/>
              </a:rPr>
              <a:t>Vergiden Sonra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14213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yellow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3267075"/>
            <a:ext cx="850900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red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913" y="4140201"/>
            <a:ext cx="2000250" cy="147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blue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914" y="2565400"/>
            <a:ext cx="1931987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green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913" y="3221039"/>
            <a:ext cx="200025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1" name="Picture 2" descr="axes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138" y="1100138"/>
            <a:ext cx="6646862" cy="531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bracket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3232151"/>
            <a:ext cx="1379538" cy="101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s2.ep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401" y="1736726"/>
            <a:ext cx="5059363" cy="397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sd.eps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325" y="1781176"/>
            <a:ext cx="5151438" cy="397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e1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688" y="3162301"/>
            <a:ext cx="328930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e2.eps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401" y="2933700"/>
            <a:ext cx="2436813" cy="326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5$.eps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689" y="4062414"/>
            <a:ext cx="2276475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8" name="Title 13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827088"/>
          </a:xfrm>
        </p:spPr>
        <p:txBody>
          <a:bodyPr/>
          <a:lstStyle/>
          <a:p>
            <a:pPr algn="ctr"/>
            <a:r>
              <a:rPr lang="tr-TR" altLang="en-US" noProof="0" dirty="0">
                <a:latin typeface="Cambria"/>
                <a:cs typeface="Cambria"/>
              </a:rPr>
              <a:t>Gerçekçi Örnek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497451" y="1130750"/>
            <a:ext cx="1047466" cy="423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Fiyat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951683" y="6002837"/>
            <a:ext cx="1267434" cy="423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Miktar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725359" y="2397476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996324" y="2028625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2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209482" y="3990423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888362" y="4654596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ÜF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908073" y="2835721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TF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747735" y="3679309"/>
            <a:ext cx="703154" cy="3631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Vergi Geliri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635156" y="3606749"/>
            <a:ext cx="436604" cy="22550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Kayıp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790190" y="3547389"/>
            <a:ext cx="1245681" cy="3631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Vergi Artışı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47636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1981200" y="2"/>
            <a:ext cx="8229600" cy="772606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Tavan Fiyat: Ekmek Örneği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1992148" y="1264016"/>
            <a:ext cx="8229600" cy="4895850"/>
          </a:xfrm>
        </p:spPr>
        <p:txBody>
          <a:bodyPr/>
          <a:lstStyle/>
          <a:p>
            <a:pPr eaLnBrk="1" hangingPunct="1"/>
            <a:r>
              <a:rPr lang="tr-TR" altLang="en-US" sz="2200" noProof="0" dirty="0">
                <a:latin typeface="Cambria"/>
                <a:cs typeface="Cambria"/>
              </a:rPr>
              <a:t>İstenmeyen Sonuçlar</a:t>
            </a:r>
          </a:p>
          <a:p>
            <a:pPr lvl="1" eaLnBrk="1" hangingPunct="1"/>
            <a:r>
              <a:rPr lang="tr-TR" altLang="en-US" sz="2200" noProof="0" dirty="0">
                <a:latin typeface="Cambria"/>
                <a:cs typeface="Cambria"/>
              </a:rPr>
              <a:t>Piyasada olması gerekenden daha az miktarda ekmek olur.</a:t>
            </a:r>
          </a:p>
          <a:p>
            <a:pPr lvl="1" eaLnBrk="1" hangingPunct="1"/>
            <a:r>
              <a:rPr lang="tr-TR" altLang="en-US" sz="2200" noProof="0" dirty="0">
                <a:latin typeface="Cambria"/>
                <a:cs typeface="Cambria"/>
              </a:rPr>
              <a:t>Ekmek boyutları küçülür.</a:t>
            </a:r>
          </a:p>
          <a:p>
            <a:pPr lvl="1" eaLnBrk="1" hangingPunct="1"/>
            <a:r>
              <a:rPr lang="tr-TR" altLang="en-US" sz="2200" noProof="0" dirty="0">
                <a:latin typeface="Cambria"/>
                <a:cs typeface="Cambria"/>
              </a:rPr>
              <a:t>Kaliteli ekmekler piyasadan kaybolur ve ekmek kalitesi genel olarak düşer.</a:t>
            </a:r>
          </a:p>
          <a:p>
            <a:pPr lvl="1" eaLnBrk="1" hangingPunct="1"/>
            <a:r>
              <a:rPr lang="tr-TR" altLang="en-US" sz="2200" noProof="0" dirty="0">
                <a:latin typeface="Cambria"/>
                <a:cs typeface="Cambria"/>
              </a:rPr>
              <a:t>Ekmek almanın fırsat maliyeti artar, uzun kuyruklar nedeniyle.</a:t>
            </a:r>
          </a:p>
          <a:p>
            <a:pPr lvl="1" eaLnBrk="1" hangingPunct="1"/>
            <a:r>
              <a:rPr lang="tr-TR" altLang="en-US" sz="2200" noProof="0" dirty="0">
                <a:latin typeface="Cambria"/>
                <a:cs typeface="Cambria"/>
              </a:rPr>
              <a:t>Karaborsa (Black Market) oluşur.</a:t>
            </a:r>
            <a:endParaRPr lang="tr-TR" altLang="en-US" sz="2800" noProof="0" dirty="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85226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658" name="Picture 2" descr="FIG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61" y="3011"/>
            <a:ext cx="9607163" cy="676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633899" y="12561"/>
            <a:ext cx="9621076" cy="3001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b="1" u="sng" dirty="0">
                <a:latin typeface="Cambria"/>
                <a:ea typeface="ＭＳ 明朝"/>
                <a:cs typeface="Cambria"/>
              </a:rPr>
              <a:t>Kayıp ve Vergi Geliri İncelemesi</a:t>
            </a:r>
            <a:endParaRPr lang="tr-TR" sz="2000" b="1" u="sng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22490" y="287203"/>
            <a:ext cx="711948" cy="2719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Fiyat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61156" y="2534083"/>
            <a:ext cx="711948" cy="2719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Fiyat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52433" y="4544031"/>
            <a:ext cx="711948" cy="2719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Fiyat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21877" y="2346064"/>
            <a:ext cx="711948" cy="2719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Fiyat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21877" y="327403"/>
            <a:ext cx="711948" cy="2719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Fiyat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87718" y="1887062"/>
            <a:ext cx="1146599" cy="2043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Miktar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2651" y="4105510"/>
            <a:ext cx="1146599" cy="2043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Miktar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328728" y="1868871"/>
            <a:ext cx="1146599" cy="2043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Miktar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376117" y="4105510"/>
            <a:ext cx="1146599" cy="2043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Miktar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907429" y="6351626"/>
            <a:ext cx="1146599" cy="2043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Miktar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49206" y="2105803"/>
            <a:ext cx="1146599" cy="2043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latin typeface="Cambria"/>
                <a:ea typeface="ＭＳ 明朝"/>
                <a:cs typeface="Cambria"/>
              </a:rPr>
              <a:t>Vergi Yok</a:t>
            </a:r>
            <a:endParaRPr lang="tr-TR" sz="12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428632" y="2059180"/>
            <a:ext cx="1261259" cy="2043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latin typeface="Cambria"/>
                <a:ea typeface="ＭＳ 明朝"/>
                <a:cs typeface="Cambria"/>
              </a:rPr>
              <a:t>Küçük Vergi</a:t>
            </a:r>
            <a:endParaRPr lang="tr-TR" sz="12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476777" y="4306060"/>
            <a:ext cx="1261259" cy="2043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latin typeface="Cambria"/>
                <a:ea typeface="ＭＳ 明朝"/>
                <a:cs typeface="Cambria"/>
              </a:rPr>
              <a:t>Büyük Vergi</a:t>
            </a:r>
            <a:endParaRPr lang="tr-TR" sz="12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800108" y="6581372"/>
            <a:ext cx="1678736" cy="2043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latin typeface="Cambria"/>
                <a:ea typeface="ＭＳ 明朝"/>
                <a:cs typeface="Cambria"/>
              </a:rPr>
              <a:t>Ekstrem Vergi</a:t>
            </a:r>
            <a:endParaRPr lang="tr-TR" sz="12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669537" y="4336019"/>
            <a:ext cx="1846610" cy="2043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latin typeface="Cambria"/>
                <a:ea typeface="ＭＳ 明朝"/>
                <a:cs typeface="Cambria"/>
              </a:rPr>
              <a:t>Orta Vergi</a:t>
            </a:r>
            <a:endParaRPr lang="tr-TR" sz="12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744077" y="3551358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697443" y="1457641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0157409" y="1486837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0166887" y="3723476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736109" y="5912728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736864" y="615690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680752" y="2786752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998351" y="2455047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3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628904" y="4664018"/>
            <a:ext cx="27109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5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0244974" y="2787516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293304" y="2390234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4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786518" y="5053351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0170662" y="656655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953428" y="344668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2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430623" y="1015263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918267" y="882581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2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900067" y="2674551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4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432134" y="2883815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3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451845" y="4836899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5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755890" y="6372982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5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620328" y="4087963"/>
            <a:ext cx="298206" cy="24805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3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463034" y="4138088"/>
            <a:ext cx="298206" cy="2728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4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8639036" y="1859549"/>
            <a:ext cx="298206" cy="2255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M</a:t>
            </a:r>
            <a:r>
              <a:rPr lang="tr-TR" sz="1200" baseline="-25000" dirty="0">
                <a:latin typeface="Cambria"/>
                <a:ea typeface="ＭＳ 明朝"/>
                <a:cs typeface="Cambria"/>
              </a:rPr>
              <a:t>2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8952558" y="1869790"/>
            <a:ext cx="298206" cy="2255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M</a:t>
            </a:r>
            <a:r>
              <a:rPr lang="tr-TR" sz="12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9000702" y="4126147"/>
            <a:ext cx="298206" cy="2255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M</a:t>
            </a:r>
            <a:r>
              <a:rPr lang="tr-TR" sz="12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542248" y="1895995"/>
            <a:ext cx="305738" cy="2002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M</a:t>
            </a:r>
            <a:r>
              <a:rPr lang="tr-TR" sz="12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381881" y="4123920"/>
            <a:ext cx="305738" cy="2002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M</a:t>
            </a:r>
            <a:r>
              <a:rPr lang="tr-TR" sz="12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495615" y="6388991"/>
            <a:ext cx="305738" cy="2002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M</a:t>
            </a:r>
            <a:r>
              <a:rPr lang="tr-TR" sz="12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136848" y="5537063"/>
            <a:ext cx="795989" cy="2153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Kayıp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794517" y="3225682"/>
            <a:ext cx="543671" cy="1958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Kayıp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739735" y="3264354"/>
            <a:ext cx="795989" cy="1958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Kayıp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9749783" y="1028478"/>
            <a:ext cx="795989" cy="1958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Kayıp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392291" y="1036755"/>
            <a:ext cx="963147" cy="1618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Vergi G.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8065970" y="2705520"/>
            <a:ext cx="963147" cy="1618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Vergi G.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988005" y="3329772"/>
            <a:ext cx="723626" cy="2606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Vergi G.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6170920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Tüketim Vergisi: Özet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>
          <a:xfrm>
            <a:off x="1981200" y="1712913"/>
            <a:ext cx="8229600" cy="4895850"/>
          </a:xfrm>
        </p:spPr>
        <p:txBody>
          <a:bodyPr/>
          <a:lstStyle/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tr-TR" altLang="en-US" sz="2800" noProof="0" dirty="0">
                <a:solidFill>
                  <a:srgbClr val="FF0000"/>
                </a:solidFill>
                <a:latin typeface="Cambria"/>
                <a:cs typeface="Cambria"/>
              </a:rPr>
              <a:t>İnelastik talep ya da arza sahip ürün üzerine uygulanan vergi en çok vergi gelirini yaratır.</a:t>
            </a:r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tr-TR" altLang="en-US" sz="2800" noProof="0" dirty="0">
                <a:solidFill>
                  <a:srgbClr val="FF0000"/>
                </a:solidFill>
                <a:latin typeface="Cambria"/>
                <a:cs typeface="Cambria"/>
              </a:rPr>
              <a:t>Arz ve talep daha elastik iken vergiden kaynaklanan kayıp daha fazladır.</a:t>
            </a:r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tr-TR" altLang="en-US" sz="2800" noProof="0" dirty="0">
                <a:solidFill>
                  <a:srgbClr val="FF0000"/>
                </a:solidFill>
                <a:latin typeface="Cambria"/>
                <a:cs typeface="Cambria"/>
              </a:rPr>
              <a:t>Vergi etkisi arz esnekliği ve talep esnekliği arasındaki göreceli esnekliğe göre belirlenir.</a:t>
            </a:r>
          </a:p>
        </p:txBody>
      </p:sp>
    </p:spTree>
    <p:extLst>
      <p:ext uri="{BB962C8B-B14F-4D97-AF65-F5344CB8AC3E}">
        <p14:creationId xmlns:p14="http://schemas.microsoft.com/office/powerpoint/2010/main" val="15440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1527175"/>
          </a:xfrm>
        </p:spPr>
        <p:txBody>
          <a:bodyPr/>
          <a:lstStyle/>
          <a:p>
            <a:r>
              <a:rPr lang="tr-TR" altLang="en-US" noProof="0" dirty="0"/>
              <a:t>Sonuç</a:t>
            </a:r>
          </a:p>
        </p:txBody>
      </p:sp>
      <p:sp>
        <p:nvSpPr>
          <p:cNvPr id="94210" name="Content Placeholder 2"/>
          <p:cNvSpPr>
            <a:spLocks noGrp="1"/>
          </p:cNvSpPr>
          <p:nvPr>
            <p:ph idx="1"/>
          </p:nvPr>
        </p:nvSpPr>
        <p:spPr>
          <a:xfrm>
            <a:off x="1981200" y="1611313"/>
            <a:ext cx="8229600" cy="5021262"/>
          </a:xfrm>
        </p:spPr>
        <p:txBody>
          <a:bodyPr/>
          <a:lstStyle/>
          <a:p>
            <a:r>
              <a:rPr lang="tr-TR" altLang="en-US" sz="2800" noProof="0" dirty="0"/>
              <a:t>Ekonomik aktiviteyi ölçmek için Tüketici ve Üretici fazlası kullanılabilir.</a:t>
            </a:r>
          </a:p>
          <a:p>
            <a:r>
              <a:rPr lang="tr-TR" altLang="en-US" sz="2800" noProof="0" dirty="0"/>
              <a:t>Regüle edilmeyen piyasalar (serbest piyasa) en yüksek toplam fazlayı yaratır.</a:t>
            </a:r>
          </a:p>
          <a:p>
            <a:r>
              <a:rPr lang="tr-TR" altLang="en-US" sz="2800" noProof="0" dirty="0"/>
              <a:t>Vergi maliyetsiz bir uğraş değildir. Belli ürün ve hizmetlerin vergilendirilmesi "kayba" yol açar, bu da ekonomik aktivitede azalmaya neden olur.</a:t>
            </a:r>
          </a:p>
        </p:txBody>
      </p:sp>
    </p:spTree>
    <p:extLst>
      <p:ext uri="{BB962C8B-B14F-4D97-AF65-F5344CB8AC3E}">
        <p14:creationId xmlns:p14="http://schemas.microsoft.com/office/powerpoint/2010/main" val="11180965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noProof="0" dirty="0">
                <a:latin typeface="Cambria"/>
                <a:cs typeface="Cambria"/>
              </a:rPr>
              <a:t>Örnek Sorular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tr-TR" altLang="en-US" sz="3200" noProof="0" dirty="0">
                <a:latin typeface="Cambria"/>
                <a:cs typeface="Cambria"/>
              </a:rPr>
              <a:t>Herhangi bir miktar için talep eğrisinin yüksekliği ________ belirtir.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satın alma istekliliğini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satma istekliliğini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tüketici fazlasını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üretici fazlasını</a:t>
            </a:r>
          </a:p>
        </p:txBody>
      </p:sp>
    </p:spTree>
    <p:extLst>
      <p:ext uri="{BB962C8B-B14F-4D97-AF65-F5344CB8AC3E}">
        <p14:creationId xmlns:p14="http://schemas.microsoft.com/office/powerpoint/2010/main" val="83428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" dur="indefinite"/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99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noProof="0" dirty="0">
                <a:latin typeface="Cambria"/>
                <a:cs typeface="Cambria"/>
              </a:rPr>
              <a:t>Örnek Sorular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tr-TR" altLang="en-US" sz="3200" noProof="0" dirty="0">
                <a:latin typeface="Cambria"/>
                <a:cs typeface="Cambria"/>
              </a:rPr>
              <a:t>Ürünün satılan fiyatı ve firmanın kabul ettiği minimum fiyatın farkına ne denir?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Satma istekliliği.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Ürün kar yüzdesi.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Üretici fazlası.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Fiyat-Maliyet marjı.</a:t>
            </a:r>
          </a:p>
        </p:txBody>
      </p:sp>
    </p:spTree>
    <p:extLst>
      <p:ext uri="{BB962C8B-B14F-4D97-AF65-F5344CB8AC3E}">
        <p14:creationId xmlns:p14="http://schemas.microsoft.com/office/powerpoint/2010/main" val="140852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" dur="indefinite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99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noProof="0" dirty="0">
                <a:latin typeface="Cambria"/>
                <a:cs typeface="Cambria"/>
              </a:rPr>
              <a:t>Örnek Sorular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tr-TR" altLang="en-US" sz="3200" noProof="0" dirty="0"/>
              <a:t>Üretici ve tüketicilerden transfer edilen "kayıp" fazla olarak görülebilir ve __________ aktarılır.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LcPeriod"/>
            </a:pPr>
            <a:r>
              <a:rPr lang="tr-TR" altLang="en-US" sz="2800" dirty="0"/>
              <a:t>h</a:t>
            </a:r>
            <a:r>
              <a:rPr lang="tr-TR" altLang="en-US" sz="2800" noProof="0" dirty="0" err="1"/>
              <a:t>ükümete</a:t>
            </a:r>
            <a:endParaRPr lang="tr-TR" altLang="en-US" sz="2800" noProof="0" dirty="0"/>
          </a:p>
          <a:p>
            <a:pPr marL="971550" lvl="1" indent="-514350" eaLnBrk="1" hangingPunct="1">
              <a:buFont typeface="Calibri" panose="020F0502020204030204" pitchFamily="34" charset="0"/>
              <a:buAutoNum type="alphaLcPeriod"/>
            </a:pPr>
            <a:r>
              <a:rPr lang="tr-TR" altLang="en-US" sz="2800" dirty="0"/>
              <a:t>d</a:t>
            </a:r>
            <a:r>
              <a:rPr lang="tr-TR" altLang="en-US" sz="2800" noProof="0" dirty="0"/>
              <a:t>iğer piyasalardaki rakiplere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LcPeriod"/>
            </a:pPr>
            <a:r>
              <a:rPr lang="tr-TR" altLang="en-US" sz="2800" dirty="0"/>
              <a:t>v</a:t>
            </a:r>
            <a:r>
              <a:rPr lang="tr-TR" altLang="en-US" sz="2800" noProof="0" dirty="0"/>
              <a:t>ergi ödeyenlere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LcPeriod"/>
            </a:pPr>
            <a:r>
              <a:rPr lang="tr-TR" altLang="en-US" sz="2800" noProof="0" dirty="0"/>
              <a:t>kimseye</a:t>
            </a:r>
          </a:p>
        </p:txBody>
      </p:sp>
    </p:spTree>
    <p:extLst>
      <p:ext uri="{BB962C8B-B14F-4D97-AF65-F5344CB8AC3E}">
        <p14:creationId xmlns:p14="http://schemas.microsoft.com/office/powerpoint/2010/main" val="181565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" dur="indefinite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99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noProof="0" dirty="0">
                <a:latin typeface="Cambria"/>
                <a:cs typeface="Cambria"/>
              </a:rPr>
              <a:t>Örnek Sorular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tr-TR" altLang="en-US" sz="3200" noProof="0" dirty="0">
                <a:latin typeface="Cambria"/>
                <a:cs typeface="Cambria"/>
              </a:rPr>
              <a:t>Eğer hükümet kayıp vermeden vergi geliri elde etmek istiyorsa, nasıl bir ürüne vergi uygulamalıdır?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Tam elastik talebe sahip ürüne.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Elastik talebe sahip ürüne.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Tam inelastik talebe sahip ürüne.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İnelastik talebe sahip ürüne.</a:t>
            </a:r>
          </a:p>
        </p:txBody>
      </p:sp>
    </p:spTree>
    <p:extLst>
      <p:ext uri="{BB962C8B-B14F-4D97-AF65-F5344CB8AC3E}">
        <p14:creationId xmlns:p14="http://schemas.microsoft.com/office/powerpoint/2010/main" val="154521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" dur="indefinite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99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noProof="0" dirty="0"/>
              <a:t>Kaynaklar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noProof="0" dirty="0"/>
              <a:t>"</a:t>
            </a:r>
            <a:r>
              <a:rPr lang="tr-TR" noProof="0" dirty="0" err="1"/>
              <a:t>Principles</a:t>
            </a:r>
            <a:r>
              <a:rPr lang="tr-TR" noProof="0" dirty="0"/>
              <a:t> of </a:t>
            </a:r>
            <a:r>
              <a:rPr lang="tr-TR" noProof="0" dirty="0" err="1"/>
              <a:t>Economics</a:t>
            </a:r>
            <a:r>
              <a:rPr lang="tr-TR" noProof="0" dirty="0"/>
              <a:t> </a:t>
            </a:r>
            <a:r>
              <a:rPr lang="tr-TR" noProof="0" dirty="0" err="1"/>
              <a:t>with</a:t>
            </a:r>
            <a:r>
              <a:rPr lang="tr-TR" noProof="0" dirty="0"/>
              <a:t> </a:t>
            </a:r>
            <a:r>
              <a:rPr lang="tr-TR" noProof="0" dirty="0" err="1"/>
              <a:t>Smartwork</a:t>
            </a:r>
            <a:r>
              <a:rPr lang="tr-TR" noProof="0" dirty="0"/>
              <a:t> Access (ISBN: 978-0-26314-5), 1st Edition, 2013" </a:t>
            </a:r>
            <a:r>
              <a:rPr lang="tr-TR" noProof="0" dirty="0" err="1"/>
              <a:t>by</a:t>
            </a:r>
            <a:r>
              <a:rPr lang="tr-TR" noProof="0" dirty="0"/>
              <a:t> </a:t>
            </a:r>
            <a:r>
              <a:rPr lang="tr-TR" noProof="0" dirty="0" err="1"/>
              <a:t>Mateer</a:t>
            </a:r>
            <a:r>
              <a:rPr lang="tr-TR" noProof="0" dirty="0"/>
              <a:t> </a:t>
            </a:r>
            <a:r>
              <a:rPr lang="tr-TR" noProof="0" dirty="0" err="1"/>
              <a:t>and</a:t>
            </a:r>
            <a:r>
              <a:rPr lang="tr-TR" noProof="0" dirty="0"/>
              <a:t> </a:t>
            </a:r>
            <a:r>
              <a:rPr lang="tr-TR" noProof="0" dirty="0" err="1"/>
              <a:t>Coppock</a:t>
            </a:r>
            <a:endParaRPr lang="tr-TR" noProof="0" dirty="0"/>
          </a:p>
          <a:p>
            <a:r>
              <a:rPr lang="tr-TR" noProof="0" dirty="0"/>
              <a:t>"</a:t>
            </a:r>
            <a:r>
              <a:rPr lang="tr-TR" noProof="0" dirty="0" err="1"/>
              <a:t>Economics</a:t>
            </a:r>
            <a:r>
              <a:rPr lang="tr-TR" noProof="0" dirty="0"/>
              <a:t>: </a:t>
            </a:r>
            <a:r>
              <a:rPr lang="tr-TR" noProof="0" dirty="0" err="1"/>
              <a:t>Custom</a:t>
            </a:r>
            <a:r>
              <a:rPr lang="tr-TR" noProof="0" dirty="0"/>
              <a:t> Edition </a:t>
            </a:r>
            <a:r>
              <a:rPr lang="tr-TR" noProof="0" dirty="0" err="1"/>
              <a:t>for</a:t>
            </a:r>
            <a:r>
              <a:rPr lang="tr-TR" noProof="0" dirty="0"/>
              <a:t> NCSU (ISBN: 9781937435202" </a:t>
            </a:r>
            <a:r>
              <a:rPr lang="tr-TR" noProof="0" dirty="0" err="1"/>
              <a:t>by</a:t>
            </a:r>
            <a:r>
              <a:rPr lang="tr-TR" noProof="0" dirty="0"/>
              <a:t> David </a:t>
            </a:r>
            <a:r>
              <a:rPr lang="tr-TR" noProof="0" dirty="0" err="1"/>
              <a:t>Hyman</a:t>
            </a:r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4198620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een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8" y="4926014"/>
            <a:ext cx="5789612" cy="108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red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8" y="1084263"/>
            <a:ext cx="5789612" cy="385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4" descr="axes_labels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717" y="1073681"/>
            <a:ext cx="6781800" cy="541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supply_demand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038" y="1905000"/>
            <a:ext cx="4703762" cy="370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ceiling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6" y="4819650"/>
            <a:ext cx="68992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pe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339" y="3802063"/>
            <a:ext cx="3190875" cy="2576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p.ep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838" y="2562226"/>
            <a:ext cx="3001962" cy="345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shortage.eps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950" y="4887913"/>
            <a:ext cx="3189288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9" name="Title 11"/>
          <p:cNvSpPr>
            <a:spLocks noGrp="1"/>
          </p:cNvSpPr>
          <p:nvPr>
            <p:ph type="title" idx="4294967295"/>
          </p:nvPr>
        </p:nvSpPr>
        <p:spPr>
          <a:xfrm>
            <a:off x="2438400" y="1"/>
            <a:ext cx="8229600" cy="728663"/>
          </a:xfrm>
        </p:spPr>
        <p:txBody>
          <a:bodyPr/>
          <a:lstStyle/>
          <a:p>
            <a:pPr algn="ctr" eaLnBrk="1" hangingPunct="1"/>
            <a:r>
              <a:rPr lang="tr-TR" altLang="en-US" sz="4000" noProof="0" dirty="0">
                <a:latin typeface="Cambria"/>
                <a:cs typeface="Cambria"/>
              </a:rPr>
              <a:t>Tavan Fiyat: Uzun Dönem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774833" y="6079067"/>
            <a:ext cx="2054967" cy="41063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Miktar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777633" y="5228167"/>
            <a:ext cx="2169267" cy="37253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latin typeface="Cambria"/>
                <a:ea typeface="ＭＳ 明朝"/>
                <a:cs typeface="Cambria"/>
              </a:rPr>
              <a:t>Eksiklik Arttı</a:t>
            </a:r>
            <a:endParaRPr lang="tr-TR" sz="20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440833" y="1075267"/>
            <a:ext cx="1343767" cy="44873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Fiyat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390281" y="2517927"/>
            <a:ext cx="1000868" cy="2739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 err="1">
                <a:latin typeface="Cambria"/>
                <a:ea typeface="ＭＳ 明朝"/>
                <a:cs typeface="Cambria"/>
              </a:rPr>
              <a:t>E</a:t>
            </a:r>
            <a:r>
              <a:rPr lang="tr-TR" sz="1600" b="1" baseline="-25000" dirty="0" err="1">
                <a:latin typeface="Cambria"/>
                <a:ea typeface="ＭＳ 明朝"/>
                <a:cs typeface="Cambria"/>
              </a:rPr>
              <a:t>Karaborsa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745633" y="3798512"/>
            <a:ext cx="429368" cy="257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E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241550" y="2617412"/>
            <a:ext cx="901700" cy="257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 err="1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 err="1">
                <a:latin typeface="Cambria"/>
                <a:ea typeface="ＭＳ 明朝"/>
                <a:cs typeface="Cambria"/>
              </a:rPr>
              <a:t>Karaborsa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660028" y="4808162"/>
            <a:ext cx="625974" cy="257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 err="1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 err="1">
                <a:latin typeface="Cambria"/>
                <a:ea typeface="ＭＳ 明朝"/>
                <a:cs typeface="Cambria"/>
              </a:rPr>
              <a:t>Tavan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034683" y="6141662"/>
            <a:ext cx="429368" cy="257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A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609483" y="6138814"/>
            <a:ext cx="429368" cy="257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E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42983" y="6157864"/>
            <a:ext cx="429368" cy="257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D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162183" y="1906212"/>
            <a:ext cx="429368" cy="257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UD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562743" y="5360612"/>
            <a:ext cx="429368" cy="257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UD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70795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>
          <a:xfrm>
            <a:off x="1981200" y="13007"/>
            <a:ext cx="9130145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Tavan Fiyat: Örnek Olay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1981200" y="1712913"/>
            <a:ext cx="8229600" cy="2844800"/>
          </a:xfrm>
        </p:spPr>
        <p:txBody>
          <a:bodyPr/>
          <a:lstStyle/>
          <a:p>
            <a:pPr eaLnBrk="1" hangingPunct="1"/>
            <a:r>
              <a:rPr lang="tr-TR" altLang="en-US" sz="3200" noProof="0" dirty="0">
                <a:latin typeface="Cambria"/>
                <a:cs typeface="Cambria"/>
              </a:rPr>
              <a:t>Kira kontrolü</a:t>
            </a:r>
          </a:p>
          <a:p>
            <a:pPr lvl="1" eaLnBrk="1" hangingPunct="1"/>
            <a:r>
              <a:rPr lang="tr-TR" altLang="en-US" sz="2800" noProof="0" dirty="0">
                <a:latin typeface="Cambria"/>
                <a:cs typeface="Cambria"/>
              </a:rPr>
              <a:t>Apartman ve ev kiralarında tavan fiyat</a:t>
            </a:r>
          </a:p>
          <a:p>
            <a:pPr eaLnBrk="1" hangingPunct="1"/>
            <a:r>
              <a:rPr lang="tr-TR" altLang="en-US" sz="3200" noProof="0" dirty="0">
                <a:latin typeface="Cambria"/>
                <a:cs typeface="Cambria"/>
              </a:rPr>
              <a:t>Amaç:</a:t>
            </a:r>
          </a:p>
          <a:p>
            <a:pPr lvl="1" eaLnBrk="1" hangingPunct="1"/>
            <a:r>
              <a:rPr lang="tr-TR" altLang="en-US" sz="2800" noProof="0" dirty="0">
                <a:latin typeface="Cambria"/>
                <a:cs typeface="Cambria"/>
              </a:rPr>
              <a:t>Düşük gelirli kiracılara yaşamak için kiralayabilecekleri ev bulmak.</a:t>
            </a:r>
          </a:p>
        </p:txBody>
      </p:sp>
      <p:pic>
        <p:nvPicPr>
          <p:cNvPr id="15364" name="Picture 5" descr="G:\DirkTextbookN\Jpegs(All)\NewjpgsJuly\iStock_000018155003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021" y="4033611"/>
            <a:ext cx="3929062" cy="261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4031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>
          <a:xfrm>
            <a:off x="1668464" y="0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Kira Kontrolü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1668464" y="1612901"/>
            <a:ext cx="7458075" cy="4951413"/>
          </a:xfrm>
        </p:spPr>
        <p:txBody>
          <a:bodyPr/>
          <a:lstStyle/>
          <a:p>
            <a:pPr eaLnBrk="1" hangingPunct="1"/>
            <a:r>
              <a:rPr lang="tr-TR" altLang="en-US" sz="3200" noProof="0" dirty="0">
                <a:latin typeface="Cambria"/>
                <a:cs typeface="Cambria"/>
              </a:rPr>
              <a:t>Kira kontrolünün istenmeyen sonuçları:</a:t>
            </a:r>
          </a:p>
          <a:p>
            <a:pPr lvl="1" eaLnBrk="1" hangingPunct="1"/>
            <a:r>
              <a:rPr lang="tr-TR" altLang="en-US" sz="2800" noProof="0" dirty="0">
                <a:latin typeface="Cambria"/>
                <a:cs typeface="Cambria"/>
              </a:rPr>
              <a:t>Eksiklik (M</a:t>
            </a:r>
            <a:r>
              <a:rPr lang="tr-TR" altLang="en-US" sz="2800" baseline="-25000" noProof="0" dirty="0">
                <a:latin typeface="Cambria"/>
                <a:cs typeface="Cambria"/>
              </a:rPr>
              <a:t>T</a:t>
            </a:r>
            <a:r>
              <a:rPr lang="tr-TR" altLang="en-US" sz="2800" noProof="0" dirty="0">
                <a:latin typeface="Cambria"/>
                <a:cs typeface="Cambria"/>
              </a:rPr>
              <a:t> &gt; M</a:t>
            </a:r>
            <a:r>
              <a:rPr lang="tr-TR" altLang="en-US" sz="2800" baseline="-25000" noProof="0" dirty="0">
                <a:latin typeface="Cambria"/>
                <a:cs typeface="Cambria"/>
              </a:rPr>
              <a:t>A</a:t>
            </a:r>
            <a:r>
              <a:rPr lang="tr-TR" altLang="en-US" sz="2800" noProof="0" dirty="0">
                <a:latin typeface="Cambria"/>
                <a:cs typeface="Cambria"/>
              </a:rPr>
              <a:t>)</a:t>
            </a:r>
          </a:p>
          <a:p>
            <a:pPr lvl="1" eaLnBrk="1" hangingPunct="1"/>
            <a:r>
              <a:rPr lang="tr-TR" altLang="en-US" sz="2800" noProof="0" dirty="0">
                <a:latin typeface="Cambria"/>
                <a:cs typeface="Cambria"/>
              </a:rPr>
              <a:t>Yeni daire yapımında kullanılan uzun dönemli yatırımlarda düşüş.</a:t>
            </a:r>
          </a:p>
          <a:p>
            <a:pPr lvl="1" eaLnBrk="1" hangingPunct="1"/>
            <a:r>
              <a:rPr lang="tr-TR" altLang="en-US" sz="2800" noProof="0" dirty="0">
                <a:latin typeface="Cambria"/>
                <a:cs typeface="Cambria"/>
              </a:rPr>
              <a:t>Apartmanların kalitesinde düşüş.</a:t>
            </a:r>
          </a:p>
          <a:p>
            <a:pPr lvl="1" eaLnBrk="1" hangingPunct="1"/>
            <a:r>
              <a:rPr lang="tr-TR" altLang="en-US" sz="2800" noProof="0" dirty="0">
                <a:latin typeface="Cambria"/>
                <a:cs typeface="Cambria"/>
              </a:rPr>
              <a:t>Karaborsada yüksek fiyatlar.</a:t>
            </a:r>
          </a:p>
          <a:p>
            <a:pPr lvl="1" eaLnBrk="1" hangingPunct="1"/>
            <a:r>
              <a:rPr lang="tr-TR" altLang="en-US" sz="2800" noProof="0" dirty="0">
                <a:latin typeface="Cambria"/>
                <a:cs typeface="Cambria"/>
              </a:rPr>
              <a:t>Kiracıların gelir arttırmak için istediği ek ücretlerdeki artış.</a:t>
            </a:r>
          </a:p>
        </p:txBody>
      </p:sp>
      <p:pic>
        <p:nvPicPr>
          <p:cNvPr id="16388" name="Picture 5" descr="G:\DirkTextbookN\Jpegs(All)\NewjpgsJuly\dreamstimesmall_2246517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139" y="2247964"/>
            <a:ext cx="3554820" cy="249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822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Kollman Color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10_Office Theme">
  <a:themeElements>
    <a:clrScheme name="7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2409"/>
      </a:accent6>
      <a:hlink>
        <a:srgbClr val="0000FF"/>
      </a:hlink>
      <a:folHlink>
        <a:srgbClr val="800080"/>
      </a:folHlink>
    </a:clrScheme>
    <a:fontScheme name="7_Office Theme">
      <a:majorFont>
        <a:latin typeface="Arial"/>
        <a:ea typeface="MS PGothic"/>
        <a:cs typeface="MS PGothic"/>
      </a:majorFont>
      <a:minorFont>
        <a:latin typeface="Arial"/>
        <a:ea typeface="MS PGothic"/>
        <a:cs typeface="MS P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7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290B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2409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2_Office Theme">
  <a:themeElements>
    <a:clrScheme name="Kollman Color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13_Office Theme">
  <a:themeElements>
    <a:clrScheme name="5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2409"/>
      </a:accent6>
      <a:hlink>
        <a:srgbClr val="0000FF"/>
      </a:hlink>
      <a:folHlink>
        <a:srgbClr val="800080"/>
      </a:folHlink>
    </a:clrScheme>
    <a:fontScheme name="5_Office Theme">
      <a:majorFont>
        <a:latin typeface="Arial"/>
        <a:ea typeface="MS PGothic"/>
        <a:cs typeface="MS PGothic"/>
      </a:majorFont>
      <a:minorFont>
        <a:latin typeface="Arial"/>
        <a:ea typeface="MS PGothic"/>
        <a:cs typeface="MS P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5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290B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2409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4_Office Theme">
  <a:themeElements>
    <a:clrScheme name="Kollman Color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15_Office Theme">
  <a:themeElements>
    <a:clrScheme name="5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2409"/>
      </a:accent6>
      <a:hlink>
        <a:srgbClr val="0000FF"/>
      </a:hlink>
      <a:folHlink>
        <a:srgbClr val="800080"/>
      </a:folHlink>
    </a:clrScheme>
    <a:fontScheme name="5_Office Theme">
      <a:majorFont>
        <a:latin typeface="Arial"/>
        <a:ea typeface="MS PGothic"/>
        <a:cs typeface="MS PGothic"/>
      </a:majorFont>
      <a:minorFont>
        <a:latin typeface="Arial"/>
        <a:ea typeface="MS PGothic"/>
        <a:cs typeface="MS P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5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290B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2409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6_Office Theme">
  <a:themeElements>
    <a:clrScheme name="Kollman Color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17_Office Theme">
  <a:themeElements>
    <a:clrScheme name="5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2409"/>
      </a:accent6>
      <a:hlink>
        <a:srgbClr val="0000FF"/>
      </a:hlink>
      <a:folHlink>
        <a:srgbClr val="800080"/>
      </a:folHlink>
    </a:clrScheme>
    <a:fontScheme name="5_Office Theme">
      <a:majorFont>
        <a:latin typeface="Arial"/>
        <a:ea typeface="MS PGothic"/>
        <a:cs typeface="MS PGothic"/>
      </a:majorFont>
      <a:minorFont>
        <a:latin typeface="Arial"/>
        <a:ea typeface="MS PGothic"/>
        <a:cs typeface="MS P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5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290B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2409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8_Office Theme">
  <a:themeElements>
    <a:clrScheme name="Kollman Color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8.xml><?xml version="1.0" encoding="utf-8"?>
<a:theme xmlns:a="http://schemas.openxmlformats.org/drawingml/2006/main" name="19_Office Theme">
  <a:themeElements>
    <a:clrScheme name="Kollman Color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9.xml><?xml version="1.0" encoding="utf-8"?>
<a:theme xmlns:a="http://schemas.openxmlformats.org/drawingml/2006/main" name="21_Office Theme">
  <a:themeElements>
    <a:clrScheme name="5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2409"/>
      </a:accent6>
      <a:hlink>
        <a:srgbClr val="0000FF"/>
      </a:hlink>
      <a:folHlink>
        <a:srgbClr val="800080"/>
      </a:folHlink>
    </a:clrScheme>
    <a:fontScheme name="5_Office Theme">
      <a:majorFont>
        <a:latin typeface="Arial"/>
        <a:ea typeface="MS PGothic"/>
        <a:cs typeface="MS PGothic"/>
      </a:majorFont>
      <a:minorFont>
        <a:latin typeface="Arial"/>
        <a:ea typeface="MS PGothic"/>
        <a:cs typeface="MS P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5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290B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2409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Office Theme">
  <a:themeElements>
    <a:clrScheme name="Kollman Color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0.xml><?xml version="1.0" encoding="utf-8"?>
<a:theme xmlns:a="http://schemas.openxmlformats.org/drawingml/2006/main" name="Office Theme">
  <a:themeElements>
    <a:clrScheme name="Kollman Color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1.xml><?xml version="1.0" encoding="utf-8"?>
<a:theme xmlns:a="http://schemas.openxmlformats.org/drawingml/2006/main" name="1_Borealis">
  <a:themeElements>
    <a:clrScheme name="Borealis 1">
      <a:dk1>
        <a:srgbClr val="000000"/>
      </a:dk1>
      <a:lt1>
        <a:srgbClr val="D480A4"/>
      </a:lt1>
      <a:dk2>
        <a:srgbClr val="000000"/>
      </a:dk2>
      <a:lt2>
        <a:srgbClr val="808080"/>
      </a:lt2>
      <a:accent1>
        <a:srgbClr val="99CCFF"/>
      </a:accent1>
      <a:accent2>
        <a:srgbClr val="CCCCFF"/>
      </a:accent2>
      <a:accent3>
        <a:srgbClr val="E6C0CF"/>
      </a:accent3>
      <a:accent4>
        <a:srgbClr val="000000"/>
      </a:accent4>
      <a:accent5>
        <a:srgbClr val="CAE2FF"/>
      </a:accent5>
      <a:accent6>
        <a:srgbClr val="B9B9E7"/>
      </a:accent6>
      <a:hlink>
        <a:srgbClr val="3333CC"/>
      </a:hlink>
      <a:folHlink>
        <a:srgbClr val="AF67FF"/>
      </a:folHlink>
    </a:clrScheme>
    <a:fontScheme name="Borealis">
      <a:majorFont>
        <a:latin typeface="Trebuchet MS"/>
        <a:ea typeface="ヒラギノ角ゴ Pro W3"/>
        <a:cs typeface=""/>
      </a:majorFont>
      <a:minorFont>
        <a:latin typeface="Trebuchet MS"/>
        <a:ea typeface="ヒラギノ角ゴ Pro W3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anose="02020603050405020304" pitchFamily="18" charset="0"/>
          </a:defRPr>
        </a:defPPr>
      </a:lstStyle>
    </a:lnDef>
  </a:objectDefaults>
  <a:extraClrSchemeLst>
    <a:extraClrScheme>
      <a:clrScheme name="Borealis 1">
        <a:dk1>
          <a:srgbClr val="000000"/>
        </a:dk1>
        <a:lt1>
          <a:srgbClr val="D480A4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E6C0C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orealis 2">
        <a:dk1>
          <a:srgbClr val="000000"/>
        </a:dk1>
        <a:lt1>
          <a:srgbClr val="D480A4"/>
        </a:lt1>
        <a:dk2>
          <a:srgbClr val="000000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E6C0CF"/>
        </a:accent3>
        <a:accent4>
          <a:srgbClr val="000000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24_Office Theme">
  <a:themeElements>
    <a:clrScheme name="Kollman Color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3.xml><?xml version="1.0" encoding="utf-8"?>
<a:theme xmlns:a="http://schemas.openxmlformats.org/drawingml/2006/main" name="25_Office Theme">
  <a:themeElements>
    <a:clrScheme name="4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2409"/>
      </a:accent6>
      <a:hlink>
        <a:srgbClr val="0000FF"/>
      </a:hlink>
      <a:folHlink>
        <a:srgbClr val="800080"/>
      </a:folHlink>
    </a:clrScheme>
    <a:fontScheme name="4_Office Theme">
      <a:majorFont>
        <a:latin typeface="Arial"/>
        <a:ea typeface="MS PGothic"/>
        <a:cs typeface="MS PGothic"/>
      </a:majorFont>
      <a:minorFont>
        <a:latin typeface="Arial"/>
        <a:ea typeface="MS PGothic"/>
        <a:cs typeface="MS P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4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290B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2409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4.xml><?xml version="1.0" encoding="utf-8"?>
<a:theme xmlns:a="http://schemas.openxmlformats.org/drawingml/2006/main" name="26_Office Theme">
  <a:themeElements>
    <a:clrScheme name="7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2409"/>
      </a:accent6>
      <a:hlink>
        <a:srgbClr val="0000FF"/>
      </a:hlink>
      <a:folHlink>
        <a:srgbClr val="800080"/>
      </a:folHlink>
    </a:clrScheme>
    <a:fontScheme name="7_Office Theme">
      <a:majorFont>
        <a:latin typeface="Arial"/>
        <a:ea typeface="MS PGothic"/>
        <a:cs typeface="MS PGothic"/>
      </a:majorFont>
      <a:minorFont>
        <a:latin typeface="Arial"/>
        <a:ea typeface="MS PGothic"/>
        <a:cs typeface="MS P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7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290B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2409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5_Borealis">
  <a:themeElements>
    <a:clrScheme name="Borealis 1">
      <a:dk1>
        <a:srgbClr val="000000"/>
      </a:dk1>
      <a:lt1>
        <a:srgbClr val="D480A4"/>
      </a:lt1>
      <a:dk2>
        <a:srgbClr val="000000"/>
      </a:dk2>
      <a:lt2>
        <a:srgbClr val="808080"/>
      </a:lt2>
      <a:accent1>
        <a:srgbClr val="99CCFF"/>
      </a:accent1>
      <a:accent2>
        <a:srgbClr val="CCCCFF"/>
      </a:accent2>
      <a:accent3>
        <a:srgbClr val="E6C0CF"/>
      </a:accent3>
      <a:accent4>
        <a:srgbClr val="000000"/>
      </a:accent4>
      <a:accent5>
        <a:srgbClr val="CAE2FF"/>
      </a:accent5>
      <a:accent6>
        <a:srgbClr val="B9B9E7"/>
      </a:accent6>
      <a:hlink>
        <a:srgbClr val="3333CC"/>
      </a:hlink>
      <a:folHlink>
        <a:srgbClr val="AF67FF"/>
      </a:folHlink>
    </a:clrScheme>
    <a:fontScheme name="Borealis">
      <a:majorFont>
        <a:latin typeface="Trebuchet MS"/>
        <a:ea typeface="ヒラギノ角ゴ Pro W3"/>
        <a:cs typeface=""/>
      </a:majorFont>
      <a:minorFont>
        <a:latin typeface="Trebuchet MS"/>
        <a:ea typeface="ヒラギノ角ゴ Pro W3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anose="02020603050405020304" pitchFamily="18" charset="0"/>
          </a:defRPr>
        </a:defPPr>
      </a:lstStyle>
    </a:lnDef>
  </a:objectDefaults>
  <a:extraClrSchemeLst>
    <a:extraClrScheme>
      <a:clrScheme name="Borealis 1">
        <a:dk1>
          <a:srgbClr val="000000"/>
        </a:dk1>
        <a:lt1>
          <a:srgbClr val="D480A4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E6C0C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orealis 2">
        <a:dk1>
          <a:srgbClr val="000000"/>
        </a:dk1>
        <a:lt1>
          <a:srgbClr val="D480A4"/>
        </a:lt1>
        <a:dk2>
          <a:srgbClr val="000000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E6C0CF"/>
        </a:accent3>
        <a:accent4>
          <a:srgbClr val="000000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Kollman Color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4_Office Theme">
  <a:themeElements>
    <a:clrScheme name="Kollman Color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5_Office Theme">
  <a:themeElements>
    <a:clrScheme name="5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2409"/>
      </a:accent6>
      <a:hlink>
        <a:srgbClr val="0000FF"/>
      </a:hlink>
      <a:folHlink>
        <a:srgbClr val="800080"/>
      </a:folHlink>
    </a:clrScheme>
    <a:fontScheme name="5_Office Theme">
      <a:majorFont>
        <a:latin typeface="Arial"/>
        <a:ea typeface="MS PGothic"/>
        <a:cs typeface="MS PGothic"/>
      </a:majorFont>
      <a:minorFont>
        <a:latin typeface="Arial"/>
        <a:ea typeface="MS PGothic"/>
        <a:cs typeface="MS P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5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290B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2409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6_Office Theme">
  <a:themeElements>
    <a:clrScheme name="5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2409"/>
      </a:accent6>
      <a:hlink>
        <a:srgbClr val="0000FF"/>
      </a:hlink>
      <a:folHlink>
        <a:srgbClr val="800080"/>
      </a:folHlink>
    </a:clrScheme>
    <a:fontScheme name="5_Office Theme">
      <a:majorFont>
        <a:latin typeface="Arial"/>
        <a:ea typeface="MS PGothic"/>
        <a:cs typeface="MS PGothic"/>
      </a:majorFont>
      <a:minorFont>
        <a:latin typeface="Arial"/>
        <a:ea typeface="MS PGothic"/>
        <a:cs typeface="MS P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5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290B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2409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7_Office Theme">
  <a:themeElements>
    <a:clrScheme name="Kollman Color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8_Office Theme">
  <a:themeElements>
    <a:clrScheme name="Kollman Color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9_Office Theme">
  <a:themeElements>
    <a:clrScheme name="5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2409"/>
      </a:accent6>
      <a:hlink>
        <a:srgbClr val="0000FF"/>
      </a:hlink>
      <a:folHlink>
        <a:srgbClr val="800080"/>
      </a:folHlink>
    </a:clrScheme>
    <a:fontScheme name="5_Office Theme">
      <a:majorFont>
        <a:latin typeface="Arial"/>
        <a:ea typeface="MS PGothic"/>
        <a:cs typeface="MS PGothic"/>
      </a:majorFont>
      <a:minorFont>
        <a:latin typeface="Arial"/>
        <a:ea typeface="MS PGothic"/>
        <a:cs typeface="MS P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5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290B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2409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2762</TotalTime>
  <Words>2513</Words>
  <Application>Microsoft Macintosh PowerPoint</Application>
  <PresentationFormat>Widescreen</PresentationFormat>
  <Paragraphs>656</Paragraphs>
  <Slides>67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25</vt:i4>
      </vt:variant>
      <vt:variant>
        <vt:lpstr>Slide Titles</vt:lpstr>
      </vt:variant>
      <vt:variant>
        <vt:i4>67</vt:i4>
      </vt:variant>
    </vt:vector>
  </HeadingPairs>
  <TitlesOfParts>
    <vt:vector size="98" baseType="lpstr">
      <vt:lpstr>Arial</vt:lpstr>
      <vt:lpstr>Calibri</vt:lpstr>
      <vt:lpstr>Cambria</vt:lpstr>
      <vt:lpstr>Helvetica Neue</vt:lpstr>
      <vt:lpstr>Trebuchet MS</vt:lpstr>
      <vt:lpstr>Wingdings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9_Office Theme</vt:lpstr>
      <vt:lpstr>10_Office Theme</vt:lpstr>
      <vt:lpstr>12_Office Theme</vt:lpstr>
      <vt:lpstr>13_Office Theme</vt:lpstr>
      <vt:lpstr>14_Office Theme</vt:lpstr>
      <vt:lpstr>15_Office Theme</vt:lpstr>
      <vt:lpstr>16_Office Theme</vt:lpstr>
      <vt:lpstr>17_Office Theme</vt:lpstr>
      <vt:lpstr>18_Office Theme</vt:lpstr>
      <vt:lpstr>19_Office Theme</vt:lpstr>
      <vt:lpstr>21_Office Theme</vt:lpstr>
      <vt:lpstr>Office Theme</vt:lpstr>
      <vt:lpstr>1_Borealis</vt:lpstr>
      <vt:lpstr>24_Office Theme</vt:lpstr>
      <vt:lpstr>25_Office Theme</vt:lpstr>
      <vt:lpstr>26_Office Theme</vt:lpstr>
      <vt:lpstr>5_Borealis</vt:lpstr>
      <vt:lpstr>Ekonomi</vt:lpstr>
      <vt:lpstr>Hafta #5 Konu Başlıkları</vt:lpstr>
      <vt:lpstr>Fiyat Kontrolü Nedir?</vt:lpstr>
      <vt:lpstr>Bağlayıcı Olmayan Tavan Fiyat</vt:lpstr>
      <vt:lpstr>Bağlayıcı Olan Tavan Fiyat</vt:lpstr>
      <vt:lpstr>Tavan Fiyat: Ekmek Örneği</vt:lpstr>
      <vt:lpstr>Tavan Fiyat: Uzun Dönem</vt:lpstr>
      <vt:lpstr>Tavan Fiyat: Örnek Olay</vt:lpstr>
      <vt:lpstr>Kira Kontrolü</vt:lpstr>
      <vt:lpstr>Kira Kontrolü</vt:lpstr>
      <vt:lpstr>Kira Kontrolü:  Kısa Dönem ve Uzun Dönem</vt:lpstr>
      <vt:lpstr>Kira Kontrolü ve Zenginler</vt:lpstr>
      <vt:lpstr>Taban Fiyat</vt:lpstr>
      <vt:lpstr>Bağlayıcı Olmayan Taban Fiyat</vt:lpstr>
      <vt:lpstr>Bağlayıcı Taban Fiyat: Kısa Dönem</vt:lpstr>
      <vt:lpstr>Taban Fiyat: Süt Örneği</vt:lpstr>
      <vt:lpstr>Bağlayıcı Taban Fiyat: Uzun Dönem</vt:lpstr>
      <vt:lpstr>Asgari Ücret</vt:lpstr>
      <vt:lpstr>İşgücü Piyasası</vt:lpstr>
      <vt:lpstr>İşgücü Piyasası</vt:lpstr>
      <vt:lpstr>Bağlayıcı Olmayan Asgari Ücret</vt:lpstr>
      <vt:lpstr>PowerPoint Presentation</vt:lpstr>
      <vt:lpstr>Asgari Ücret</vt:lpstr>
      <vt:lpstr>Politika ve Asgari Ücret</vt:lpstr>
      <vt:lpstr>Asgari Ücret: Her Zaman Aynı mı?</vt:lpstr>
      <vt:lpstr>Fiyat Kontrollerini Hatırlama</vt:lpstr>
      <vt:lpstr>Örnek Sorular</vt:lpstr>
      <vt:lpstr>Örnek Sorular</vt:lpstr>
      <vt:lpstr>Örnek Sorular</vt:lpstr>
      <vt:lpstr>Örnek Sorular</vt:lpstr>
      <vt:lpstr>Örnek Sorular</vt:lpstr>
      <vt:lpstr>Tüketici ve Üretici Fazlası</vt:lpstr>
      <vt:lpstr>Tüketici Fazlası</vt:lpstr>
      <vt:lpstr>Tüketici Fazlası</vt:lpstr>
      <vt:lpstr>PowerPoint Presentation</vt:lpstr>
      <vt:lpstr>Tüketici Fazlası: Grafik</vt:lpstr>
      <vt:lpstr>Tüketici Fazlası: Grafik</vt:lpstr>
      <vt:lpstr>Üretici Fazlası</vt:lpstr>
      <vt:lpstr>Üretici Fazlası</vt:lpstr>
      <vt:lpstr>Üretici Fazlası: Grafik</vt:lpstr>
      <vt:lpstr>Üretici Fazlası: Grafik</vt:lpstr>
      <vt:lpstr>Üretici Fazlası: Grafik</vt:lpstr>
      <vt:lpstr>Ekonomi: Bourne Identity</vt:lpstr>
      <vt:lpstr>Ekonomi: Just Go With It</vt:lpstr>
      <vt:lpstr>Tüketici ve Üretici Fazlası</vt:lpstr>
      <vt:lpstr>Tüketici ve Üretici Fazlası</vt:lpstr>
      <vt:lpstr>Piyasa Etkinliği</vt:lpstr>
      <vt:lpstr>Süt için TF ve ÜF</vt:lpstr>
      <vt:lpstr>Vergi, Refah ve Kayıp</vt:lpstr>
      <vt:lpstr>Tüketici Üzerindeki Vergi</vt:lpstr>
      <vt:lpstr>Üretici Üzerindeki Vergi</vt:lpstr>
      <vt:lpstr>Sonuç</vt:lpstr>
      <vt:lpstr>Kayıp</vt:lpstr>
      <vt:lpstr>Kayıp</vt:lpstr>
      <vt:lpstr>Vergi ve Kayıp: İnelastik Talep</vt:lpstr>
      <vt:lpstr>Tam İnelastik Talep ile Vergi ve Kayıp</vt:lpstr>
      <vt:lpstr>Elastik Talep ile Vergi ve Kayıp</vt:lpstr>
      <vt:lpstr>Tam Elastik Talep ile Vergi ve Kayıp</vt:lpstr>
      <vt:lpstr>Gerçekçi Örnek</vt:lpstr>
      <vt:lpstr>PowerPoint Presentation</vt:lpstr>
      <vt:lpstr>Tüketim Vergisi: Özet</vt:lpstr>
      <vt:lpstr>Sonuç</vt:lpstr>
      <vt:lpstr>Örnek Sorular</vt:lpstr>
      <vt:lpstr>Örnek Sorular</vt:lpstr>
      <vt:lpstr>Örnek Sorular</vt:lpstr>
      <vt:lpstr>Örnek Sorular</vt:lpstr>
      <vt:lpstr>Kaynaklar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Consumer and Producer Surplus</dc:title>
  <dc:creator>Omer Kara</dc:creator>
  <cp:lastModifiedBy>Omer Kara</cp:lastModifiedBy>
  <cp:revision>415</cp:revision>
  <cp:lastPrinted>2019-11-04T11:59:08Z</cp:lastPrinted>
  <dcterms:created xsi:type="dcterms:W3CDTF">2014-08-10T01:34:19Z</dcterms:created>
  <dcterms:modified xsi:type="dcterms:W3CDTF">2021-11-10T09:44:55Z</dcterms:modified>
</cp:coreProperties>
</file>